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sldIdLst>
    <p:sldId id="279"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80" r:id="rId27"/>
  </p:sldIdLst>
  <p:sldSz cx="18288000" cy="10287000"/>
  <p:notesSz cx="6858000" cy="9144000"/>
  <p:embeddedFontLst>
    <p:embeddedFont>
      <p:font typeface="Bio Sans" panose="020B0506020202040204" pitchFamily="34" charset="0"/>
      <p:regular r:id="rId28"/>
    </p:embeddedFont>
    <p:embeddedFont>
      <p:font typeface="PODIUM Sharp 2.12" panose="00000908000000000000" pitchFamily="50" charset="0"/>
      <p:boldItalic r:id="rId29"/>
    </p:embeddedFont>
    <p:embeddedFont>
      <p:font typeface="PODIUM Sharp 7.9" panose="00000805000000000000" pitchFamily="50" charset="0"/>
      <p:bold r:id="rId30"/>
    </p:embeddedFont>
    <p:embeddedFont>
      <p:font typeface="PODIUM Sharp Bold" panose="020B0604020202020204" charset="0"/>
      <p:regular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FDB91F-C26B-4B0D-9441-B9B272B81B88}" v="6" dt="2026-08-02T22:55:59.5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7" d="100"/>
          <a:sy n="47" d="100"/>
        </p:scale>
        <p:origin x="96"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3.fntdata"/><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etchen Carroll" userId="8190878c-f7f1-4dd0-ae54-1856a2ccc105" providerId="ADAL" clId="{4038BA4B-A8C5-4DCA-AA94-512627EF458A}"/>
    <pc:docChg chg="modSld">
      <pc:chgData name="Gretchen Carroll" userId="8190878c-f7f1-4dd0-ae54-1856a2ccc105" providerId="ADAL" clId="{4038BA4B-A8C5-4DCA-AA94-512627EF458A}" dt="2026-08-02T22:55:59.543" v="40"/>
      <pc:docMkLst>
        <pc:docMk/>
      </pc:docMkLst>
      <pc:sldChg chg="modSp mod">
        <pc:chgData name="Gretchen Carroll" userId="8190878c-f7f1-4dd0-ae54-1856a2ccc105" providerId="ADAL" clId="{4038BA4B-A8C5-4DCA-AA94-512627EF458A}" dt="2026-08-02T22:50:22.508" v="5" actId="255"/>
        <pc:sldMkLst>
          <pc:docMk/>
          <pc:sldMk cId="0" sldId="257"/>
        </pc:sldMkLst>
        <pc:spChg chg="mod">
          <ac:chgData name="Gretchen Carroll" userId="8190878c-f7f1-4dd0-ae54-1856a2ccc105" providerId="ADAL" clId="{4038BA4B-A8C5-4DCA-AA94-512627EF458A}" dt="2026-08-02T22:50:22.508" v="5" actId="255"/>
          <ac:spMkLst>
            <pc:docMk/>
            <pc:sldMk cId="0" sldId="257"/>
            <ac:spMk id="19" creationId="{00000000-0000-0000-0000-000000000000}"/>
          </ac:spMkLst>
        </pc:spChg>
      </pc:sldChg>
      <pc:sldChg chg="modSp mod">
        <pc:chgData name="Gretchen Carroll" userId="8190878c-f7f1-4dd0-ae54-1856a2ccc105" providerId="ADAL" clId="{4038BA4B-A8C5-4DCA-AA94-512627EF458A}" dt="2026-08-02T22:53:01.236" v="12" actId="20577"/>
        <pc:sldMkLst>
          <pc:docMk/>
          <pc:sldMk cId="0" sldId="267"/>
        </pc:sldMkLst>
        <pc:spChg chg="mod">
          <ac:chgData name="Gretchen Carroll" userId="8190878c-f7f1-4dd0-ae54-1856a2ccc105" providerId="ADAL" clId="{4038BA4B-A8C5-4DCA-AA94-512627EF458A}" dt="2026-08-02T22:53:01.236" v="12" actId="20577"/>
          <ac:spMkLst>
            <pc:docMk/>
            <pc:sldMk cId="0" sldId="267"/>
            <ac:spMk id="16" creationId="{00000000-0000-0000-0000-000000000000}"/>
          </ac:spMkLst>
        </pc:spChg>
        <pc:spChg chg="mod">
          <ac:chgData name="Gretchen Carroll" userId="8190878c-f7f1-4dd0-ae54-1856a2ccc105" providerId="ADAL" clId="{4038BA4B-A8C5-4DCA-AA94-512627EF458A}" dt="2026-08-02T22:52:33.209" v="8" actId="790"/>
          <ac:spMkLst>
            <pc:docMk/>
            <pc:sldMk cId="0" sldId="267"/>
            <ac:spMk id="23" creationId="{00000000-0000-0000-0000-000000000000}"/>
          </ac:spMkLst>
        </pc:spChg>
        <pc:grpChg chg="mod">
          <ac:chgData name="Gretchen Carroll" userId="8190878c-f7f1-4dd0-ae54-1856a2ccc105" providerId="ADAL" clId="{4038BA4B-A8C5-4DCA-AA94-512627EF458A}" dt="2026-08-02T22:52:17.643" v="6" actId="14100"/>
          <ac:grpSpMkLst>
            <pc:docMk/>
            <pc:sldMk cId="0" sldId="267"/>
            <ac:grpSpMk id="2" creationId="{00000000-0000-0000-0000-000000000000}"/>
          </ac:grpSpMkLst>
        </pc:grpChg>
      </pc:sldChg>
      <pc:sldChg chg="modSp mod">
        <pc:chgData name="Gretchen Carroll" userId="8190878c-f7f1-4dd0-ae54-1856a2ccc105" providerId="ADAL" clId="{4038BA4B-A8C5-4DCA-AA94-512627EF458A}" dt="2026-08-02T22:53:07.071" v="13" actId="20577"/>
        <pc:sldMkLst>
          <pc:docMk/>
          <pc:sldMk cId="0" sldId="268"/>
        </pc:sldMkLst>
        <pc:spChg chg="mod">
          <ac:chgData name="Gretchen Carroll" userId="8190878c-f7f1-4dd0-ae54-1856a2ccc105" providerId="ADAL" clId="{4038BA4B-A8C5-4DCA-AA94-512627EF458A}" dt="2026-08-02T22:53:07.071" v="13" actId="20577"/>
          <ac:spMkLst>
            <pc:docMk/>
            <pc:sldMk cId="0" sldId="268"/>
            <ac:spMk id="13" creationId="{00000000-0000-0000-0000-000000000000}"/>
          </ac:spMkLst>
        </pc:spChg>
      </pc:sldChg>
      <pc:sldChg chg="modSp mod">
        <pc:chgData name="Gretchen Carroll" userId="8190878c-f7f1-4dd0-ae54-1856a2ccc105" providerId="ADAL" clId="{4038BA4B-A8C5-4DCA-AA94-512627EF458A}" dt="2026-08-02T22:53:42.165" v="16" actId="14100"/>
        <pc:sldMkLst>
          <pc:docMk/>
          <pc:sldMk cId="0" sldId="271"/>
        </pc:sldMkLst>
        <pc:grpChg chg="mod">
          <ac:chgData name="Gretchen Carroll" userId="8190878c-f7f1-4dd0-ae54-1856a2ccc105" providerId="ADAL" clId="{4038BA4B-A8C5-4DCA-AA94-512627EF458A}" dt="2026-08-02T22:53:34.493" v="14" actId="14100"/>
          <ac:grpSpMkLst>
            <pc:docMk/>
            <pc:sldMk cId="0" sldId="271"/>
            <ac:grpSpMk id="2" creationId="{00000000-0000-0000-0000-000000000000}"/>
          </ac:grpSpMkLst>
        </pc:grpChg>
        <pc:grpChg chg="mod">
          <ac:chgData name="Gretchen Carroll" userId="8190878c-f7f1-4dd0-ae54-1856a2ccc105" providerId="ADAL" clId="{4038BA4B-A8C5-4DCA-AA94-512627EF458A}" dt="2026-08-02T22:53:42.165" v="16" actId="14100"/>
          <ac:grpSpMkLst>
            <pc:docMk/>
            <pc:sldMk cId="0" sldId="271"/>
            <ac:grpSpMk id="13" creationId="{00000000-0000-0000-0000-000000000000}"/>
          </ac:grpSpMkLst>
        </pc:grpChg>
      </pc:sldChg>
      <pc:sldChg chg="modSp mod">
        <pc:chgData name="Gretchen Carroll" userId="8190878c-f7f1-4dd0-ae54-1856a2ccc105" providerId="ADAL" clId="{4038BA4B-A8C5-4DCA-AA94-512627EF458A}" dt="2026-08-02T22:54:37.794" v="25" actId="20577"/>
        <pc:sldMkLst>
          <pc:docMk/>
          <pc:sldMk cId="0" sldId="272"/>
        </pc:sldMkLst>
        <pc:spChg chg="mod">
          <ac:chgData name="Gretchen Carroll" userId="8190878c-f7f1-4dd0-ae54-1856a2ccc105" providerId="ADAL" clId="{4038BA4B-A8C5-4DCA-AA94-512627EF458A}" dt="2026-08-02T22:54:37.794" v="25" actId="20577"/>
          <ac:spMkLst>
            <pc:docMk/>
            <pc:sldMk cId="0" sldId="272"/>
            <ac:spMk id="12" creationId="{00000000-0000-0000-0000-000000000000}"/>
          </ac:spMkLst>
        </pc:spChg>
      </pc:sldChg>
      <pc:sldChg chg="modSp mod">
        <pc:chgData name="Gretchen Carroll" userId="8190878c-f7f1-4dd0-ae54-1856a2ccc105" providerId="ADAL" clId="{4038BA4B-A8C5-4DCA-AA94-512627EF458A}" dt="2026-08-02T22:55:32.987" v="35" actId="2711"/>
        <pc:sldMkLst>
          <pc:docMk/>
          <pc:sldMk cId="0" sldId="274"/>
        </pc:sldMkLst>
        <pc:spChg chg="mod">
          <ac:chgData name="Gretchen Carroll" userId="8190878c-f7f1-4dd0-ae54-1856a2ccc105" providerId="ADAL" clId="{4038BA4B-A8C5-4DCA-AA94-512627EF458A}" dt="2026-08-02T22:55:32.987" v="35" actId="2711"/>
          <ac:spMkLst>
            <pc:docMk/>
            <pc:sldMk cId="0" sldId="274"/>
            <ac:spMk id="15" creationId="{00000000-0000-0000-0000-000000000000}"/>
          </ac:spMkLst>
        </pc:spChg>
      </pc:sldChg>
      <pc:sldChg chg="modSp mod">
        <pc:chgData name="Gretchen Carroll" userId="8190878c-f7f1-4dd0-ae54-1856a2ccc105" providerId="ADAL" clId="{4038BA4B-A8C5-4DCA-AA94-512627EF458A}" dt="2026-08-02T22:55:52.117" v="37" actId="14100"/>
        <pc:sldMkLst>
          <pc:docMk/>
          <pc:sldMk cId="0" sldId="276"/>
        </pc:sldMkLst>
        <pc:grpChg chg="mod">
          <ac:chgData name="Gretchen Carroll" userId="8190878c-f7f1-4dd0-ae54-1856a2ccc105" providerId="ADAL" clId="{4038BA4B-A8C5-4DCA-AA94-512627EF458A}" dt="2026-08-02T22:55:48.899" v="36" actId="14100"/>
          <ac:grpSpMkLst>
            <pc:docMk/>
            <pc:sldMk cId="0" sldId="276"/>
            <ac:grpSpMk id="2" creationId="{00000000-0000-0000-0000-000000000000}"/>
          </ac:grpSpMkLst>
        </pc:grpChg>
        <pc:grpChg chg="mod">
          <ac:chgData name="Gretchen Carroll" userId="8190878c-f7f1-4dd0-ae54-1856a2ccc105" providerId="ADAL" clId="{4038BA4B-A8C5-4DCA-AA94-512627EF458A}" dt="2026-08-02T22:55:52.117" v="37" actId="14100"/>
          <ac:grpSpMkLst>
            <pc:docMk/>
            <pc:sldMk cId="0" sldId="276"/>
            <ac:grpSpMk id="14" creationId="{00000000-0000-0000-0000-000000000000}"/>
          </ac:grpSpMkLst>
        </pc:grpChg>
      </pc:sldChg>
      <pc:sldChg chg="modSp mod">
        <pc:chgData name="Gretchen Carroll" userId="8190878c-f7f1-4dd0-ae54-1856a2ccc105" providerId="ADAL" clId="{4038BA4B-A8C5-4DCA-AA94-512627EF458A}" dt="2026-08-02T22:55:59.543" v="40"/>
        <pc:sldMkLst>
          <pc:docMk/>
          <pc:sldMk cId="0" sldId="277"/>
        </pc:sldMkLst>
        <pc:spChg chg="mod">
          <ac:chgData name="Gretchen Carroll" userId="8190878c-f7f1-4dd0-ae54-1856a2ccc105" providerId="ADAL" clId="{4038BA4B-A8C5-4DCA-AA94-512627EF458A}" dt="2026-08-02T22:55:59.543" v="40"/>
          <ac:spMkLst>
            <pc:docMk/>
            <pc:sldMk cId="0" sldId="277"/>
            <ac:spMk id="2"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8/3/2026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7.pn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7.png"/><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2.png"/><Relationship Id="rId7"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4.jpe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E1E0079-82B2-82DE-8271-FD20B0ED67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 y="643"/>
            <a:ext cx="18285714" cy="10285714"/>
          </a:xfrm>
          <a:prstGeom prst="rect">
            <a:avLst/>
          </a:prstGeom>
        </p:spPr>
      </p:pic>
      <p:sp>
        <p:nvSpPr>
          <p:cNvPr id="5" name="Freeform 15">
            <a:extLst>
              <a:ext uri="{FF2B5EF4-FFF2-40B4-BE49-F238E27FC236}">
                <a16:creationId xmlns:a16="http://schemas.microsoft.com/office/drawing/2014/main" id="{BC86AB96-6CFA-FBDD-BA4A-7F1EEA31AE1C}"/>
              </a:ext>
            </a:extLst>
          </p:cNvPr>
          <p:cNvSpPr/>
          <p:nvPr/>
        </p:nvSpPr>
        <p:spPr>
          <a:xfrm>
            <a:off x="90063" y="-38100"/>
            <a:ext cx="3406586" cy="1162242"/>
          </a:xfrm>
          <a:custGeom>
            <a:avLst/>
            <a:gdLst/>
            <a:ahLst/>
            <a:cxnLst/>
            <a:rect l="l" t="t" r="r" b="b"/>
            <a:pathLst>
              <a:path w="3406586" h="1162242">
                <a:moveTo>
                  <a:pt x="0" y="0"/>
                </a:moveTo>
                <a:lnTo>
                  <a:pt x="3406586" y="0"/>
                </a:lnTo>
                <a:lnTo>
                  <a:pt x="3406586" y="1162242"/>
                </a:lnTo>
                <a:lnTo>
                  <a:pt x="0" y="1162242"/>
                </a:lnTo>
                <a:lnTo>
                  <a:pt x="0" y="0"/>
                </a:lnTo>
                <a:close/>
              </a:path>
            </a:pathLst>
          </a:custGeom>
          <a:blipFill>
            <a:blip r:embed="rId3"/>
            <a:stretch>
              <a:fillRect t="-53747" b="-53799"/>
            </a:stretch>
          </a:blipFill>
        </p:spPr>
        <p:txBody>
          <a:bodyPr/>
          <a:lstStyle/>
          <a:p>
            <a:endParaRPr lang="en-NZ"/>
          </a:p>
        </p:txBody>
      </p:sp>
    </p:spTree>
    <p:extLst>
      <p:ext uri="{BB962C8B-B14F-4D97-AF65-F5344CB8AC3E}">
        <p14:creationId xmlns:p14="http://schemas.microsoft.com/office/powerpoint/2010/main" val="1932232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39000"/>
            </a:blip>
            <a:stretch>
              <a:fillRect t="-3642" b="-3642"/>
            </a:stretch>
          </a:blipFill>
        </p:spPr>
        <p:txBody>
          <a:bodyPr/>
          <a:lstStyle/>
          <a:p>
            <a:endParaRPr lang="en-NZ"/>
          </a:p>
        </p:txBody>
      </p:sp>
      <p:sp>
        <p:nvSpPr>
          <p:cNvPr id="3" name="Freeform 3"/>
          <p:cNvSpPr/>
          <p:nvPr/>
        </p:nvSpPr>
        <p:spPr>
          <a:xfrm>
            <a:off x="90063" y="-38100"/>
            <a:ext cx="3406586" cy="1162242"/>
          </a:xfrm>
          <a:custGeom>
            <a:avLst/>
            <a:gdLst/>
            <a:ahLst/>
            <a:cxnLst/>
            <a:rect l="l" t="t" r="r" b="b"/>
            <a:pathLst>
              <a:path w="3406586" h="1162242">
                <a:moveTo>
                  <a:pt x="0" y="0"/>
                </a:moveTo>
                <a:lnTo>
                  <a:pt x="3406586" y="0"/>
                </a:lnTo>
                <a:lnTo>
                  <a:pt x="3406586" y="1162242"/>
                </a:lnTo>
                <a:lnTo>
                  <a:pt x="0" y="1162242"/>
                </a:lnTo>
                <a:lnTo>
                  <a:pt x="0" y="0"/>
                </a:lnTo>
                <a:close/>
              </a:path>
            </a:pathLst>
          </a:custGeom>
          <a:blipFill>
            <a:blip r:embed="rId3"/>
            <a:stretch>
              <a:fillRect t="-53747" b="-53799"/>
            </a:stretch>
          </a:blipFill>
        </p:spPr>
        <p:txBody>
          <a:bodyPr/>
          <a:lstStyle/>
          <a:p>
            <a:endParaRPr lang="en-NZ"/>
          </a:p>
        </p:txBody>
      </p:sp>
      <p:sp>
        <p:nvSpPr>
          <p:cNvPr id="4" name="Freeform 4"/>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4"/>
            <a:stretch>
              <a:fillRect/>
            </a:stretch>
          </a:blipFill>
        </p:spPr>
        <p:txBody>
          <a:bodyPr/>
          <a:lstStyle/>
          <a:p>
            <a:endParaRPr lang="en-NZ"/>
          </a:p>
        </p:txBody>
      </p:sp>
      <p:grpSp>
        <p:nvGrpSpPr>
          <p:cNvPr id="5" name="Group 5"/>
          <p:cNvGrpSpPr/>
          <p:nvPr/>
        </p:nvGrpSpPr>
        <p:grpSpPr>
          <a:xfrm>
            <a:off x="0" y="9143313"/>
            <a:ext cx="18288000" cy="1143687"/>
            <a:chOff x="0" y="0"/>
            <a:chExt cx="4816593" cy="301218"/>
          </a:xfrm>
        </p:grpSpPr>
        <p:sp>
          <p:nvSpPr>
            <p:cNvPr id="6" name="Freeform 6"/>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7" name="TextBox 7"/>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8" name="TextBox 8"/>
          <p:cNvSpPr txBox="1"/>
          <p:nvPr/>
        </p:nvSpPr>
        <p:spPr>
          <a:xfrm>
            <a:off x="2743200" y="6042306"/>
            <a:ext cx="11814642" cy="844552"/>
          </a:xfrm>
          <a:prstGeom prst="rect">
            <a:avLst/>
          </a:prstGeom>
        </p:spPr>
        <p:txBody>
          <a:bodyPr wrap="square" lIns="0" tIns="0" rIns="0" bIns="0" rtlCol="0" anchor="t">
            <a:spAutoFit/>
          </a:bodyPr>
          <a:lstStyle/>
          <a:p>
            <a:pPr algn="ctr">
              <a:lnSpc>
                <a:spcPts val="6999"/>
              </a:lnSpc>
              <a:spcBef>
                <a:spcPct val="0"/>
              </a:spcBef>
            </a:pPr>
            <a:r>
              <a:rPr lang="en-US" sz="4999" dirty="0">
                <a:solidFill>
                  <a:srgbClr val="000000"/>
                </a:solidFill>
                <a:latin typeface="Bio Sans"/>
                <a:ea typeface="Bio Sans"/>
                <a:cs typeface="Bio Sans"/>
                <a:sym typeface="Bio Sans"/>
              </a:rPr>
              <a:t>What difference does your vote make?</a:t>
            </a:r>
          </a:p>
        </p:txBody>
      </p:sp>
      <p:grpSp>
        <p:nvGrpSpPr>
          <p:cNvPr id="9" name="Group 9"/>
          <p:cNvGrpSpPr/>
          <p:nvPr/>
        </p:nvGrpSpPr>
        <p:grpSpPr>
          <a:xfrm>
            <a:off x="-48845" y="2889256"/>
            <a:ext cx="18288000" cy="3077328"/>
            <a:chOff x="0" y="0"/>
            <a:chExt cx="2854277" cy="480290"/>
          </a:xfrm>
        </p:grpSpPr>
        <p:sp>
          <p:nvSpPr>
            <p:cNvPr id="10" name="Freeform 10"/>
            <p:cNvSpPr/>
            <p:nvPr/>
          </p:nvSpPr>
          <p:spPr>
            <a:xfrm>
              <a:off x="0" y="0"/>
              <a:ext cx="2854277" cy="480290"/>
            </a:xfrm>
            <a:custGeom>
              <a:avLst/>
              <a:gdLst/>
              <a:ahLst/>
              <a:cxnLst/>
              <a:rect l="l" t="t" r="r" b="b"/>
              <a:pathLst>
                <a:path w="2854277" h="480290">
                  <a:moveTo>
                    <a:pt x="0" y="0"/>
                  </a:moveTo>
                  <a:lnTo>
                    <a:pt x="2854277" y="0"/>
                  </a:lnTo>
                  <a:lnTo>
                    <a:pt x="2854277" y="480290"/>
                  </a:lnTo>
                  <a:lnTo>
                    <a:pt x="0" y="480290"/>
                  </a:lnTo>
                  <a:close/>
                </a:path>
              </a:pathLst>
            </a:custGeom>
            <a:solidFill>
              <a:srgbClr val="502366"/>
            </a:solidFill>
          </p:spPr>
          <p:txBody>
            <a:bodyPr/>
            <a:lstStyle/>
            <a:p>
              <a:endParaRPr lang="en-NZ"/>
            </a:p>
          </p:txBody>
        </p:sp>
        <p:sp>
          <p:nvSpPr>
            <p:cNvPr id="11" name="TextBox 11"/>
            <p:cNvSpPr txBox="1"/>
            <p:nvPr/>
          </p:nvSpPr>
          <p:spPr>
            <a:xfrm>
              <a:off x="0" y="-28575"/>
              <a:ext cx="2854277" cy="508865"/>
            </a:xfrm>
            <a:prstGeom prst="rect">
              <a:avLst/>
            </a:prstGeom>
          </p:spPr>
          <p:txBody>
            <a:bodyPr lIns="50800" tIns="50800" rIns="50800" bIns="50800" rtlCol="0" anchor="ctr"/>
            <a:lstStyle/>
            <a:p>
              <a:pPr algn="ctr">
                <a:lnSpc>
                  <a:spcPts val="2659"/>
                </a:lnSpc>
              </a:pPr>
              <a:endParaRPr/>
            </a:p>
          </p:txBody>
        </p:sp>
      </p:grpSp>
      <p:sp>
        <p:nvSpPr>
          <p:cNvPr id="12" name="TextBox 12"/>
          <p:cNvSpPr txBox="1"/>
          <p:nvPr/>
        </p:nvSpPr>
        <p:spPr>
          <a:xfrm>
            <a:off x="287852" y="3225163"/>
            <a:ext cx="17633657" cy="2281690"/>
          </a:xfrm>
          <a:prstGeom prst="rect">
            <a:avLst/>
          </a:prstGeom>
        </p:spPr>
        <p:txBody>
          <a:bodyPr lIns="0" tIns="0" rIns="0" bIns="0" rtlCol="0" anchor="t">
            <a:spAutoFit/>
          </a:bodyPr>
          <a:lstStyle/>
          <a:p>
            <a:pPr algn="ctr">
              <a:lnSpc>
                <a:spcPts val="9162"/>
              </a:lnSpc>
            </a:pPr>
            <a:r>
              <a:rPr lang="en-US" sz="6544" b="1">
                <a:solidFill>
                  <a:srgbClr val="F4F4F4"/>
                </a:solidFill>
                <a:latin typeface="PODIUM Sharp Bold"/>
                <a:ea typeface="PODIUM Sharp Bold"/>
                <a:cs typeface="PODIUM Sharp Bold"/>
                <a:sym typeface="PODIUM Sharp Bold"/>
              </a:rPr>
              <a:t>Let’s take a look at how the election impacts the seats</a:t>
            </a:r>
          </a:p>
        </p:txBody>
      </p:sp>
      <p:grpSp>
        <p:nvGrpSpPr>
          <p:cNvPr id="13" name="Group 13"/>
          <p:cNvGrpSpPr/>
          <p:nvPr/>
        </p:nvGrpSpPr>
        <p:grpSpPr>
          <a:xfrm>
            <a:off x="-186633" y="9401732"/>
            <a:ext cx="18661267" cy="677973"/>
            <a:chOff x="0" y="0"/>
            <a:chExt cx="24881689" cy="903964"/>
          </a:xfrm>
        </p:grpSpPr>
        <p:sp>
          <p:nvSpPr>
            <p:cNvPr id="14" name="Freeform 14"/>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5"/>
              <a:stretch>
                <a:fillRect/>
              </a:stretch>
            </a:blipFill>
          </p:spPr>
          <p:txBody>
            <a:bodyPr/>
            <a:lstStyle/>
            <a:p>
              <a:endParaRPr lang="en-NZ"/>
            </a:p>
          </p:txBody>
        </p:sp>
        <p:sp>
          <p:nvSpPr>
            <p:cNvPr id="15" name="Freeform 15"/>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6"/>
              <a:stretch>
                <a:fillRect/>
              </a:stretch>
            </a:blipFill>
          </p:spPr>
          <p:txBody>
            <a:bodyPr/>
            <a:lstStyle/>
            <a:p>
              <a:endParaRPr lang="en-NZ"/>
            </a:p>
          </p:txBody>
        </p:sp>
        <p:sp>
          <p:nvSpPr>
            <p:cNvPr id="16" name="Freeform 16"/>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5"/>
              <a:stretch>
                <a:fillRect/>
              </a:stretch>
            </a:blipFill>
          </p:spPr>
          <p:txBody>
            <a:bodyPr/>
            <a:lstStyle/>
            <a:p>
              <a:endParaRPr lang="en-NZ"/>
            </a:p>
          </p:txBody>
        </p:sp>
        <p:sp>
          <p:nvSpPr>
            <p:cNvPr id="17" name="Freeform 17"/>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6"/>
              <a:stretch>
                <a:fillRect/>
              </a:stretch>
            </a:blipFill>
          </p:spPr>
          <p:txBody>
            <a:bodyPr/>
            <a:lstStyle/>
            <a:p>
              <a:endParaRPr lang="en-NZ"/>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6633" y="1371523"/>
            <a:ext cx="18474633" cy="1255000"/>
            <a:chOff x="0" y="0"/>
            <a:chExt cx="2883406" cy="195873"/>
          </a:xfrm>
        </p:grpSpPr>
        <p:sp>
          <p:nvSpPr>
            <p:cNvPr id="3" name="Freeform 3"/>
            <p:cNvSpPr/>
            <p:nvPr/>
          </p:nvSpPr>
          <p:spPr>
            <a:xfrm>
              <a:off x="0" y="0"/>
              <a:ext cx="2883406" cy="195873"/>
            </a:xfrm>
            <a:custGeom>
              <a:avLst/>
              <a:gdLst/>
              <a:ahLst/>
              <a:cxnLst/>
              <a:rect l="l" t="t" r="r" b="b"/>
              <a:pathLst>
                <a:path w="2883406" h="195873">
                  <a:moveTo>
                    <a:pt x="0" y="0"/>
                  </a:moveTo>
                  <a:lnTo>
                    <a:pt x="2883406" y="0"/>
                  </a:lnTo>
                  <a:lnTo>
                    <a:pt x="2883406" y="195873"/>
                  </a:lnTo>
                  <a:lnTo>
                    <a:pt x="0" y="195873"/>
                  </a:lnTo>
                  <a:close/>
                </a:path>
              </a:pathLst>
            </a:custGeom>
            <a:solidFill>
              <a:srgbClr val="502366"/>
            </a:solidFill>
          </p:spPr>
          <p:txBody>
            <a:bodyPr/>
            <a:lstStyle/>
            <a:p>
              <a:endParaRPr lang="en-NZ"/>
            </a:p>
          </p:txBody>
        </p:sp>
        <p:sp>
          <p:nvSpPr>
            <p:cNvPr id="4" name="TextBox 4"/>
            <p:cNvSpPr txBox="1"/>
            <p:nvPr/>
          </p:nvSpPr>
          <p:spPr>
            <a:xfrm>
              <a:off x="0" y="-28575"/>
              <a:ext cx="2883406" cy="224448"/>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1033644" y="257394"/>
            <a:ext cx="6959081" cy="8624791"/>
            <a:chOff x="0" y="0"/>
            <a:chExt cx="5123622" cy="6350000"/>
          </a:xfrm>
        </p:grpSpPr>
        <p:sp>
          <p:nvSpPr>
            <p:cNvPr id="6" name="Freeform 6"/>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2"/>
              <a:stretch>
                <a:fillRect l="-42986" r="-42986"/>
              </a:stretch>
            </a:blipFill>
          </p:spPr>
          <p:txBody>
            <a:bodyPr/>
            <a:lstStyle/>
            <a:p>
              <a:endParaRPr lang="en-NZ"/>
            </a:p>
          </p:txBody>
        </p:sp>
      </p:grpSp>
      <p:sp>
        <p:nvSpPr>
          <p:cNvPr id="7" name="Freeform 7"/>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8" name="Group 8"/>
          <p:cNvGrpSpPr/>
          <p:nvPr/>
        </p:nvGrpSpPr>
        <p:grpSpPr>
          <a:xfrm>
            <a:off x="0" y="9143313"/>
            <a:ext cx="18288000" cy="1143687"/>
            <a:chOff x="0" y="0"/>
            <a:chExt cx="4816593" cy="301218"/>
          </a:xfrm>
        </p:grpSpPr>
        <p:sp>
          <p:nvSpPr>
            <p:cNvPr id="9" name="Freeform 9"/>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0" name="TextBox 10"/>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a:off x="-177108" y="9401732"/>
            <a:ext cx="18661267" cy="677973"/>
            <a:chOff x="0" y="0"/>
            <a:chExt cx="24881689" cy="903964"/>
          </a:xfrm>
        </p:grpSpPr>
        <p:sp>
          <p:nvSpPr>
            <p:cNvPr id="12" name="Freeform 12"/>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3" name="Freeform 13"/>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14" name="Freeform 14"/>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15" name="Freeform 15"/>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16" name="Freeform 16"/>
          <p:cNvSpPr/>
          <p:nvPr/>
        </p:nvSpPr>
        <p:spPr>
          <a:xfrm>
            <a:off x="9525"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sp>
        <p:nvSpPr>
          <p:cNvPr id="17" name="Freeform 17"/>
          <p:cNvSpPr/>
          <p:nvPr/>
        </p:nvSpPr>
        <p:spPr>
          <a:xfrm>
            <a:off x="363765" y="3007524"/>
            <a:ext cx="1329870" cy="1327319"/>
          </a:xfrm>
          <a:custGeom>
            <a:avLst/>
            <a:gdLst/>
            <a:ahLst/>
            <a:cxnLst/>
            <a:rect l="l" t="t" r="r" b="b"/>
            <a:pathLst>
              <a:path w="1329870" h="1327319">
                <a:moveTo>
                  <a:pt x="0" y="0"/>
                </a:moveTo>
                <a:lnTo>
                  <a:pt x="1329870" y="0"/>
                </a:lnTo>
                <a:lnTo>
                  <a:pt x="1329870" y="1327319"/>
                </a:lnTo>
                <a:lnTo>
                  <a:pt x="0" y="1327319"/>
                </a:lnTo>
                <a:lnTo>
                  <a:pt x="0" y="0"/>
                </a:lnTo>
                <a:close/>
              </a:path>
            </a:pathLst>
          </a:custGeom>
          <a:blipFill>
            <a:blip r:embed="rId7"/>
            <a:stretch>
              <a:fillRect t="-26406" b="-15288"/>
            </a:stretch>
          </a:blipFill>
        </p:spPr>
        <p:txBody>
          <a:bodyPr/>
          <a:lstStyle/>
          <a:p>
            <a:endParaRPr lang="en-NZ"/>
          </a:p>
        </p:txBody>
      </p:sp>
      <p:sp>
        <p:nvSpPr>
          <p:cNvPr id="18" name="TextBox 18"/>
          <p:cNvSpPr txBox="1"/>
          <p:nvPr/>
        </p:nvSpPr>
        <p:spPr>
          <a:xfrm>
            <a:off x="320968" y="1377291"/>
            <a:ext cx="10882426" cy="1119640"/>
          </a:xfrm>
          <a:prstGeom prst="rect">
            <a:avLst/>
          </a:prstGeom>
        </p:spPr>
        <p:txBody>
          <a:bodyPr lIns="0" tIns="0" rIns="0" bIns="0" rtlCol="0" anchor="t">
            <a:spAutoFit/>
          </a:bodyPr>
          <a:lstStyle/>
          <a:p>
            <a:pPr algn="l">
              <a:lnSpc>
                <a:spcPts val="9162"/>
              </a:lnSpc>
            </a:pPr>
            <a:r>
              <a:rPr lang="en-US" sz="6544" b="1">
                <a:solidFill>
                  <a:srgbClr val="F4F4F4"/>
                </a:solidFill>
                <a:latin typeface="PODIUM Sharp Bold"/>
                <a:ea typeface="PODIUM Sharp Bold"/>
                <a:cs typeface="PODIUM Sharp Bold"/>
                <a:sym typeface="PODIUM Sharp Bold"/>
              </a:rPr>
              <a:t>Voting Outcome</a:t>
            </a:r>
          </a:p>
        </p:txBody>
      </p:sp>
      <p:sp>
        <p:nvSpPr>
          <p:cNvPr id="19" name="TextBox 19"/>
          <p:cNvSpPr txBox="1"/>
          <p:nvPr/>
        </p:nvSpPr>
        <p:spPr>
          <a:xfrm>
            <a:off x="1950372" y="3433058"/>
            <a:ext cx="9083271" cy="4812215"/>
          </a:xfrm>
          <a:prstGeom prst="rect">
            <a:avLst/>
          </a:prstGeom>
        </p:spPr>
        <p:txBody>
          <a:bodyPr lIns="0" tIns="0" rIns="0" bIns="0" rtlCol="0" anchor="t">
            <a:spAutoFit/>
          </a:bodyPr>
          <a:lstStyle/>
          <a:p>
            <a:pPr algn="l">
              <a:lnSpc>
                <a:spcPts val="4199"/>
              </a:lnSpc>
            </a:pPr>
            <a:r>
              <a:rPr lang="en-US" sz="2999" dirty="0">
                <a:solidFill>
                  <a:srgbClr val="000000"/>
                </a:solidFill>
                <a:latin typeface="Bio Sans"/>
                <a:ea typeface="Bio Sans"/>
                <a:cs typeface="Bio Sans"/>
                <a:sym typeface="Bio Sans"/>
              </a:rPr>
              <a:t>Count the votes.</a:t>
            </a:r>
          </a:p>
          <a:p>
            <a:pPr algn="l">
              <a:lnSpc>
                <a:spcPts val="4199"/>
              </a:lnSpc>
            </a:pPr>
            <a:endParaRPr lang="en-US" sz="2999" dirty="0">
              <a:solidFill>
                <a:srgbClr val="000000"/>
              </a:solidFill>
              <a:latin typeface="Bio Sans"/>
              <a:ea typeface="Bio Sans"/>
              <a:cs typeface="Bio Sans"/>
              <a:sym typeface="Bio Sans"/>
            </a:endParaRPr>
          </a:p>
          <a:p>
            <a:pPr algn="l">
              <a:lnSpc>
                <a:spcPts val="4199"/>
              </a:lnSpc>
            </a:pPr>
            <a:r>
              <a:rPr lang="en-US" sz="2999" dirty="0">
                <a:solidFill>
                  <a:srgbClr val="000000"/>
                </a:solidFill>
                <a:latin typeface="Bio Sans"/>
                <a:ea typeface="Bio Sans"/>
                <a:cs typeface="Bio Sans"/>
                <a:sym typeface="Bio Sans"/>
              </a:rPr>
              <a:t>Show the results.</a:t>
            </a:r>
          </a:p>
          <a:p>
            <a:pPr algn="l">
              <a:lnSpc>
                <a:spcPts val="4199"/>
              </a:lnSpc>
            </a:pPr>
            <a:endParaRPr lang="en-US" sz="2999" dirty="0">
              <a:solidFill>
                <a:srgbClr val="000000"/>
              </a:solidFill>
              <a:latin typeface="Bio Sans"/>
              <a:ea typeface="Bio Sans"/>
              <a:cs typeface="Bio Sans"/>
              <a:sym typeface="Bio Sans"/>
            </a:endParaRPr>
          </a:p>
          <a:p>
            <a:pPr algn="l">
              <a:lnSpc>
                <a:spcPts val="4199"/>
              </a:lnSpc>
              <a:spcBef>
                <a:spcPct val="0"/>
              </a:spcBef>
            </a:pPr>
            <a:r>
              <a:rPr lang="en-US" sz="2999" dirty="0">
                <a:solidFill>
                  <a:srgbClr val="000000"/>
                </a:solidFill>
                <a:latin typeface="Bio Sans"/>
                <a:ea typeface="Bio Sans"/>
                <a:cs typeface="Bio Sans"/>
                <a:sym typeface="Bio Sans"/>
              </a:rPr>
              <a:t>Get into 4 groups and assign each one of the mock ‘political parties'.</a:t>
            </a:r>
          </a:p>
          <a:p>
            <a:pPr algn="l">
              <a:lnSpc>
                <a:spcPts val="4199"/>
              </a:lnSpc>
              <a:spcBef>
                <a:spcPct val="0"/>
              </a:spcBef>
            </a:pPr>
            <a:endParaRPr lang="en-US" sz="2999" dirty="0">
              <a:solidFill>
                <a:srgbClr val="000000"/>
              </a:solidFill>
              <a:latin typeface="Bio Sans"/>
              <a:ea typeface="Bio Sans"/>
              <a:cs typeface="Bio Sans"/>
              <a:sym typeface="Bio Sans"/>
            </a:endParaRPr>
          </a:p>
          <a:p>
            <a:pPr algn="l">
              <a:lnSpc>
                <a:spcPts val="4199"/>
              </a:lnSpc>
              <a:spcBef>
                <a:spcPct val="0"/>
              </a:spcBef>
            </a:pPr>
            <a:r>
              <a:rPr lang="en-US" sz="2999" dirty="0">
                <a:solidFill>
                  <a:srgbClr val="000000"/>
                </a:solidFill>
                <a:latin typeface="Bio Sans"/>
                <a:ea typeface="Bio Sans"/>
                <a:cs typeface="Bio Sans"/>
                <a:sym typeface="Bio Sans"/>
              </a:rPr>
              <a:t>Each group comes up with the values of where they stand.</a:t>
            </a:r>
          </a:p>
        </p:txBody>
      </p:sp>
      <p:sp>
        <p:nvSpPr>
          <p:cNvPr id="20" name="Freeform 20"/>
          <p:cNvSpPr/>
          <p:nvPr/>
        </p:nvSpPr>
        <p:spPr>
          <a:xfrm>
            <a:off x="320968" y="4401518"/>
            <a:ext cx="1329870" cy="1327319"/>
          </a:xfrm>
          <a:custGeom>
            <a:avLst/>
            <a:gdLst/>
            <a:ahLst/>
            <a:cxnLst/>
            <a:rect l="l" t="t" r="r" b="b"/>
            <a:pathLst>
              <a:path w="1329870" h="1327319">
                <a:moveTo>
                  <a:pt x="0" y="0"/>
                </a:moveTo>
                <a:lnTo>
                  <a:pt x="1329870" y="0"/>
                </a:lnTo>
                <a:lnTo>
                  <a:pt x="1329870" y="1327319"/>
                </a:lnTo>
                <a:lnTo>
                  <a:pt x="0" y="1327319"/>
                </a:lnTo>
                <a:lnTo>
                  <a:pt x="0" y="0"/>
                </a:lnTo>
                <a:close/>
              </a:path>
            </a:pathLst>
          </a:custGeom>
          <a:blipFill>
            <a:blip r:embed="rId7"/>
            <a:stretch>
              <a:fillRect t="-26406" b="-15288"/>
            </a:stretch>
          </a:blipFill>
        </p:spPr>
        <p:txBody>
          <a:bodyPr/>
          <a:lstStyle/>
          <a:p>
            <a:endParaRPr lang="en-NZ"/>
          </a:p>
        </p:txBody>
      </p:sp>
      <p:sp>
        <p:nvSpPr>
          <p:cNvPr id="21" name="Freeform 21"/>
          <p:cNvSpPr/>
          <p:nvPr/>
        </p:nvSpPr>
        <p:spPr>
          <a:xfrm>
            <a:off x="320968" y="5795512"/>
            <a:ext cx="1329870" cy="1327319"/>
          </a:xfrm>
          <a:custGeom>
            <a:avLst/>
            <a:gdLst/>
            <a:ahLst/>
            <a:cxnLst/>
            <a:rect l="l" t="t" r="r" b="b"/>
            <a:pathLst>
              <a:path w="1329870" h="1327319">
                <a:moveTo>
                  <a:pt x="0" y="0"/>
                </a:moveTo>
                <a:lnTo>
                  <a:pt x="1329870" y="0"/>
                </a:lnTo>
                <a:lnTo>
                  <a:pt x="1329870" y="1327319"/>
                </a:lnTo>
                <a:lnTo>
                  <a:pt x="0" y="1327319"/>
                </a:lnTo>
                <a:lnTo>
                  <a:pt x="0" y="0"/>
                </a:lnTo>
                <a:close/>
              </a:path>
            </a:pathLst>
          </a:custGeom>
          <a:blipFill>
            <a:blip r:embed="rId7"/>
            <a:stretch>
              <a:fillRect t="-26406" b="-15288"/>
            </a:stretch>
          </a:blipFill>
        </p:spPr>
        <p:txBody>
          <a:bodyPr/>
          <a:lstStyle/>
          <a:p>
            <a:endParaRPr lang="en-NZ"/>
          </a:p>
        </p:txBody>
      </p:sp>
      <p:sp>
        <p:nvSpPr>
          <p:cNvPr id="22" name="Freeform 22"/>
          <p:cNvSpPr/>
          <p:nvPr/>
        </p:nvSpPr>
        <p:spPr>
          <a:xfrm>
            <a:off x="320968" y="7189506"/>
            <a:ext cx="1329870" cy="1327319"/>
          </a:xfrm>
          <a:custGeom>
            <a:avLst/>
            <a:gdLst/>
            <a:ahLst/>
            <a:cxnLst/>
            <a:rect l="l" t="t" r="r" b="b"/>
            <a:pathLst>
              <a:path w="1329870" h="1327319">
                <a:moveTo>
                  <a:pt x="0" y="0"/>
                </a:moveTo>
                <a:lnTo>
                  <a:pt x="1329870" y="0"/>
                </a:lnTo>
                <a:lnTo>
                  <a:pt x="1329870" y="1327319"/>
                </a:lnTo>
                <a:lnTo>
                  <a:pt x="0" y="1327319"/>
                </a:lnTo>
                <a:lnTo>
                  <a:pt x="0" y="0"/>
                </a:lnTo>
                <a:close/>
              </a:path>
            </a:pathLst>
          </a:custGeom>
          <a:blipFill>
            <a:blip r:embed="rId7"/>
            <a:stretch>
              <a:fillRect t="-26406" b="-15288"/>
            </a:stretch>
          </a:blipFill>
        </p:spPr>
        <p:txBody>
          <a:bodyPr/>
          <a:lstStyle/>
          <a:p>
            <a:endParaRPr lang="en-NZ"/>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371523"/>
            <a:ext cx="18288000" cy="1255000"/>
            <a:chOff x="0" y="0"/>
            <a:chExt cx="2909318" cy="195873"/>
          </a:xfrm>
        </p:grpSpPr>
        <p:sp>
          <p:nvSpPr>
            <p:cNvPr id="3" name="Freeform 3"/>
            <p:cNvSpPr/>
            <p:nvPr/>
          </p:nvSpPr>
          <p:spPr>
            <a:xfrm>
              <a:off x="0" y="0"/>
              <a:ext cx="2909318" cy="195873"/>
            </a:xfrm>
            <a:custGeom>
              <a:avLst/>
              <a:gdLst/>
              <a:ahLst/>
              <a:cxnLst/>
              <a:rect l="l" t="t" r="r" b="b"/>
              <a:pathLst>
                <a:path w="2909318" h="195873">
                  <a:moveTo>
                    <a:pt x="0" y="0"/>
                  </a:moveTo>
                  <a:lnTo>
                    <a:pt x="2909318" y="0"/>
                  </a:lnTo>
                  <a:lnTo>
                    <a:pt x="2909318" y="195873"/>
                  </a:lnTo>
                  <a:lnTo>
                    <a:pt x="0" y="195873"/>
                  </a:lnTo>
                  <a:close/>
                </a:path>
              </a:pathLst>
            </a:custGeom>
            <a:solidFill>
              <a:srgbClr val="502366"/>
            </a:solidFill>
          </p:spPr>
          <p:txBody>
            <a:bodyPr/>
            <a:lstStyle/>
            <a:p>
              <a:endParaRPr lang="en-NZ"/>
            </a:p>
          </p:txBody>
        </p:sp>
        <p:sp>
          <p:nvSpPr>
            <p:cNvPr id="4" name="TextBox 4"/>
            <p:cNvSpPr txBox="1"/>
            <p:nvPr/>
          </p:nvSpPr>
          <p:spPr>
            <a:xfrm>
              <a:off x="0" y="-28575"/>
              <a:ext cx="2909318" cy="224448"/>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1033644" y="257394"/>
            <a:ext cx="6959081" cy="8624791"/>
            <a:chOff x="0" y="0"/>
            <a:chExt cx="5123622" cy="6350000"/>
          </a:xfrm>
        </p:grpSpPr>
        <p:sp>
          <p:nvSpPr>
            <p:cNvPr id="6" name="Freeform 6"/>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2"/>
              <a:stretch>
                <a:fillRect l="-129733" t="-424" r="-57875" b="-73665"/>
              </a:stretch>
            </a:blipFill>
          </p:spPr>
          <p:txBody>
            <a:bodyPr/>
            <a:lstStyle/>
            <a:p>
              <a:endParaRPr lang="en-NZ"/>
            </a:p>
          </p:txBody>
        </p:sp>
      </p:grpSp>
      <p:sp>
        <p:nvSpPr>
          <p:cNvPr id="7" name="TextBox 7"/>
          <p:cNvSpPr txBox="1"/>
          <p:nvPr/>
        </p:nvSpPr>
        <p:spPr>
          <a:xfrm>
            <a:off x="284073" y="1377291"/>
            <a:ext cx="10882426" cy="1119640"/>
          </a:xfrm>
          <a:prstGeom prst="rect">
            <a:avLst/>
          </a:prstGeom>
        </p:spPr>
        <p:txBody>
          <a:bodyPr lIns="0" tIns="0" rIns="0" bIns="0" rtlCol="0" anchor="t">
            <a:spAutoFit/>
          </a:bodyPr>
          <a:lstStyle/>
          <a:p>
            <a:pPr algn="l">
              <a:lnSpc>
                <a:spcPts val="9162"/>
              </a:lnSpc>
            </a:pPr>
            <a:r>
              <a:rPr lang="en-US" sz="6544" b="1">
                <a:solidFill>
                  <a:srgbClr val="F4F4F4"/>
                </a:solidFill>
                <a:latin typeface="PODIUM Sharp Bold"/>
                <a:ea typeface="PODIUM Sharp Bold"/>
                <a:cs typeface="PODIUM Sharp Bold"/>
                <a:sym typeface="PODIUM Sharp Bold"/>
              </a:rPr>
              <a:t>Build a Parliament</a:t>
            </a:r>
          </a:p>
        </p:txBody>
      </p:sp>
      <p:sp>
        <p:nvSpPr>
          <p:cNvPr id="8" name="TextBox 8"/>
          <p:cNvSpPr txBox="1"/>
          <p:nvPr/>
        </p:nvSpPr>
        <p:spPr>
          <a:xfrm>
            <a:off x="1793356" y="7236398"/>
            <a:ext cx="6020296" cy="553847"/>
          </a:xfrm>
          <a:prstGeom prst="rect">
            <a:avLst/>
          </a:prstGeom>
        </p:spPr>
        <p:txBody>
          <a:bodyPr lIns="0" tIns="0" rIns="0" bIns="0" rtlCol="0" anchor="t">
            <a:spAutoFit/>
          </a:bodyPr>
          <a:lstStyle/>
          <a:p>
            <a:pPr algn="ctr">
              <a:lnSpc>
                <a:spcPts val="4648"/>
              </a:lnSpc>
              <a:spcBef>
                <a:spcPct val="0"/>
              </a:spcBef>
            </a:pPr>
            <a:endParaRPr/>
          </a:p>
        </p:txBody>
      </p:sp>
      <p:grpSp>
        <p:nvGrpSpPr>
          <p:cNvPr id="9" name="Group 9"/>
          <p:cNvGrpSpPr/>
          <p:nvPr/>
        </p:nvGrpSpPr>
        <p:grpSpPr>
          <a:xfrm>
            <a:off x="604653" y="6761759"/>
            <a:ext cx="17634502" cy="2138381"/>
            <a:chOff x="0" y="0"/>
            <a:chExt cx="2752283" cy="333745"/>
          </a:xfrm>
        </p:grpSpPr>
        <p:sp>
          <p:nvSpPr>
            <p:cNvPr id="10" name="Freeform 10"/>
            <p:cNvSpPr/>
            <p:nvPr/>
          </p:nvSpPr>
          <p:spPr>
            <a:xfrm>
              <a:off x="0" y="0"/>
              <a:ext cx="2752283" cy="333745"/>
            </a:xfrm>
            <a:custGeom>
              <a:avLst/>
              <a:gdLst/>
              <a:ahLst/>
              <a:cxnLst/>
              <a:rect l="l" t="t" r="r" b="b"/>
              <a:pathLst>
                <a:path w="2752283" h="333745">
                  <a:moveTo>
                    <a:pt x="0" y="0"/>
                  </a:moveTo>
                  <a:lnTo>
                    <a:pt x="2752283" y="0"/>
                  </a:lnTo>
                  <a:lnTo>
                    <a:pt x="2752283" y="333745"/>
                  </a:lnTo>
                  <a:lnTo>
                    <a:pt x="0" y="333745"/>
                  </a:lnTo>
                  <a:close/>
                </a:path>
              </a:pathLst>
            </a:custGeom>
            <a:solidFill>
              <a:srgbClr val="C668F9"/>
            </a:solidFill>
          </p:spPr>
          <p:txBody>
            <a:bodyPr/>
            <a:lstStyle/>
            <a:p>
              <a:endParaRPr lang="en-NZ"/>
            </a:p>
          </p:txBody>
        </p:sp>
        <p:sp>
          <p:nvSpPr>
            <p:cNvPr id="11" name="TextBox 11"/>
            <p:cNvSpPr txBox="1"/>
            <p:nvPr/>
          </p:nvSpPr>
          <p:spPr>
            <a:xfrm>
              <a:off x="0" y="-28575"/>
              <a:ext cx="2752283" cy="362320"/>
            </a:xfrm>
            <a:prstGeom prst="rect">
              <a:avLst/>
            </a:prstGeom>
          </p:spPr>
          <p:txBody>
            <a:bodyPr lIns="50800" tIns="50800" rIns="50800" bIns="50800" rtlCol="0" anchor="ctr"/>
            <a:lstStyle/>
            <a:p>
              <a:pPr algn="ctr">
                <a:lnSpc>
                  <a:spcPts val="2659"/>
                </a:lnSpc>
              </a:pPr>
              <a:endParaRPr/>
            </a:p>
          </p:txBody>
        </p:sp>
      </p:grpSp>
      <p:sp>
        <p:nvSpPr>
          <p:cNvPr id="12" name="Freeform 12"/>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13" name="Group 13"/>
          <p:cNvGrpSpPr/>
          <p:nvPr/>
        </p:nvGrpSpPr>
        <p:grpSpPr>
          <a:xfrm>
            <a:off x="0" y="9143313"/>
            <a:ext cx="18288000" cy="1143687"/>
            <a:chOff x="0" y="0"/>
            <a:chExt cx="4816593" cy="301218"/>
          </a:xfrm>
        </p:grpSpPr>
        <p:sp>
          <p:nvSpPr>
            <p:cNvPr id="14" name="Freeform 14"/>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5" name="TextBox 15"/>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16" name="TextBox 16"/>
          <p:cNvSpPr txBox="1"/>
          <p:nvPr/>
        </p:nvSpPr>
        <p:spPr>
          <a:xfrm>
            <a:off x="726969" y="6899087"/>
            <a:ext cx="17265756" cy="1768475"/>
          </a:xfrm>
          <a:prstGeom prst="rect">
            <a:avLst/>
          </a:prstGeom>
        </p:spPr>
        <p:txBody>
          <a:bodyPr lIns="0" tIns="0" rIns="0" bIns="0" rtlCol="0" anchor="t">
            <a:spAutoFit/>
          </a:bodyPr>
          <a:lstStyle/>
          <a:p>
            <a:pPr algn="r">
              <a:lnSpc>
                <a:spcPts val="2800"/>
              </a:lnSpc>
            </a:pPr>
            <a:r>
              <a:rPr lang="en-US" sz="2000" b="1" dirty="0">
                <a:solidFill>
                  <a:srgbClr val="000000"/>
                </a:solidFill>
                <a:latin typeface="PODIUM Sharp Bold"/>
                <a:ea typeface="PODIUM Sharp Bold"/>
                <a:cs typeface="PODIUM Sharp Bold"/>
                <a:sym typeface="PODIUM Sharp Bold"/>
              </a:rPr>
              <a:t>In Aotearoa New Zealand, Parliament is the ultimate law-making authority, and it's actually made up of two parts: the MPs we elect to the House of Representatives, and the King, who is represented locally by the Governor-General. While our MPs do all the everyday work of debating and voting on new laws in the Beehive, the Governor-General's role is mostly ceremonial, like officially signing those laws into effect and calling general elections whenever the Government says it's time.</a:t>
            </a:r>
          </a:p>
        </p:txBody>
      </p:sp>
      <p:grpSp>
        <p:nvGrpSpPr>
          <p:cNvPr id="17" name="Group 17"/>
          <p:cNvGrpSpPr/>
          <p:nvPr/>
        </p:nvGrpSpPr>
        <p:grpSpPr>
          <a:xfrm>
            <a:off x="-186633" y="9401732"/>
            <a:ext cx="18661267" cy="677973"/>
            <a:chOff x="0" y="0"/>
            <a:chExt cx="24881689" cy="903964"/>
          </a:xfrm>
        </p:grpSpPr>
        <p:sp>
          <p:nvSpPr>
            <p:cNvPr id="18" name="Freeform 18"/>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9" name="Freeform 19"/>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20" name="Freeform 20"/>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21" name="Freeform 21"/>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22" name="Freeform 22"/>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sp>
        <p:nvSpPr>
          <p:cNvPr id="23" name="TextBox 23"/>
          <p:cNvSpPr txBox="1"/>
          <p:nvPr/>
        </p:nvSpPr>
        <p:spPr>
          <a:xfrm>
            <a:off x="444084" y="2925666"/>
            <a:ext cx="10230349" cy="3443606"/>
          </a:xfrm>
          <a:prstGeom prst="rect">
            <a:avLst/>
          </a:prstGeom>
        </p:spPr>
        <p:txBody>
          <a:bodyPr lIns="0" tIns="0" rIns="0" bIns="0" rtlCol="0" anchor="t">
            <a:spAutoFit/>
          </a:bodyPr>
          <a:lstStyle/>
          <a:p>
            <a:pPr algn="l">
              <a:lnSpc>
                <a:spcPts val="3919"/>
              </a:lnSpc>
            </a:pPr>
            <a:r>
              <a:rPr lang="en-NZ" sz="2799" noProof="0" dirty="0">
                <a:solidFill>
                  <a:srgbClr val="000000"/>
                </a:solidFill>
                <a:latin typeface="Bio Sans"/>
                <a:ea typeface="Bio Sans"/>
                <a:cs typeface="Bio Sans"/>
                <a:sym typeface="Bio Sans"/>
              </a:rPr>
              <a:t>Parliament is created directly from the votes. We have to do a little bit of maths!  So parliament is directly decided by who has participated.  That’s why it is so important to use your vote.</a:t>
            </a:r>
          </a:p>
          <a:p>
            <a:pPr algn="l">
              <a:lnSpc>
                <a:spcPts val="3919"/>
              </a:lnSpc>
            </a:pPr>
            <a:endParaRPr lang="en-NZ" sz="2799" noProof="0" dirty="0">
              <a:solidFill>
                <a:srgbClr val="000000"/>
              </a:solidFill>
              <a:latin typeface="Bio Sans"/>
              <a:ea typeface="Bio Sans"/>
              <a:cs typeface="Bio Sans"/>
              <a:sym typeface="Bio Sans"/>
            </a:endParaRPr>
          </a:p>
          <a:p>
            <a:pPr algn="l">
              <a:lnSpc>
                <a:spcPts val="3919"/>
              </a:lnSpc>
              <a:spcBef>
                <a:spcPct val="0"/>
              </a:spcBef>
            </a:pPr>
            <a:r>
              <a:rPr lang="en-NZ" sz="2799" noProof="0" dirty="0">
                <a:solidFill>
                  <a:srgbClr val="000000"/>
                </a:solidFill>
                <a:latin typeface="Bio Sans"/>
                <a:ea typeface="Bio Sans"/>
                <a:cs typeface="Bio Sans"/>
                <a:sym typeface="Bio Sans"/>
              </a:rPr>
              <a:t>How many seats each party gets in parliament is a direct percentage of how many votes. From the percentage of votes, that percentage turns into seats out of 120.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8845" y="1229136"/>
            <a:ext cx="18288000" cy="2025064"/>
            <a:chOff x="0" y="0"/>
            <a:chExt cx="2854277" cy="316059"/>
          </a:xfrm>
        </p:grpSpPr>
        <p:sp>
          <p:nvSpPr>
            <p:cNvPr id="3" name="Freeform 3"/>
            <p:cNvSpPr/>
            <p:nvPr/>
          </p:nvSpPr>
          <p:spPr>
            <a:xfrm>
              <a:off x="0" y="0"/>
              <a:ext cx="2854277" cy="316059"/>
            </a:xfrm>
            <a:custGeom>
              <a:avLst/>
              <a:gdLst/>
              <a:ahLst/>
              <a:cxnLst/>
              <a:rect l="l" t="t" r="r" b="b"/>
              <a:pathLst>
                <a:path w="2854277" h="316059">
                  <a:moveTo>
                    <a:pt x="0" y="0"/>
                  </a:moveTo>
                  <a:lnTo>
                    <a:pt x="2854277" y="0"/>
                  </a:lnTo>
                  <a:lnTo>
                    <a:pt x="2854277" y="316059"/>
                  </a:lnTo>
                  <a:lnTo>
                    <a:pt x="0" y="316059"/>
                  </a:lnTo>
                  <a:close/>
                </a:path>
              </a:pathLst>
            </a:custGeom>
            <a:solidFill>
              <a:srgbClr val="502366"/>
            </a:solidFill>
          </p:spPr>
          <p:txBody>
            <a:bodyPr/>
            <a:lstStyle/>
            <a:p>
              <a:endParaRPr lang="en-NZ"/>
            </a:p>
          </p:txBody>
        </p:sp>
        <p:sp>
          <p:nvSpPr>
            <p:cNvPr id="4" name="TextBox 4"/>
            <p:cNvSpPr txBox="1"/>
            <p:nvPr/>
          </p:nvSpPr>
          <p:spPr>
            <a:xfrm>
              <a:off x="0" y="-28575"/>
              <a:ext cx="2854277" cy="344634"/>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1033644" y="257394"/>
            <a:ext cx="6959081" cy="8624791"/>
            <a:chOff x="0" y="0"/>
            <a:chExt cx="5123622" cy="6350000"/>
          </a:xfrm>
        </p:grpSpPr>
        <p:sp>
          <p:nvSpPr>
            <p:cNvPr id="6" name="Freeform 6"/>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2"/>
              <a:stretch>
                <a:fillRect l="-37038" r="-37038"/>
              </a:stretch>
            </a:blipFill>
          </p:spPr>
          <p:txBody>
            <a:bodyPr/>
            <a:lstStyle/>
            <a:p>
              <a:endParaRPr lang="en-NZ"/>
            </a:p>
          </p:txBody>
        </p:sp>
      </p:grpSp>
      <p:sp>
        <p:nvSpPr>
          <p:cNvPr id="7" name="Freeform 7"/>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8" name="Group 8"/>
          <p:cNvGrpSpPr/>
          <p:nvPr/>
        </p:nvGrpSpPr>
        <p:grpSpPr>
          <a:xfrm>
            <a:off x="0" y="9143313"/>
            <a:ext cx="18288000" cy="1143687"/>
            <a:chOff x="0" y="0"/>
            <a:chExt cx="4816593" cy="301218"/>
          </a:xfrm>
        </p:grpSpPr>
        <p:sp>
          <p:nvSpPr>
            <p:cNvPr id="9" name="Freeform 9"/>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0" name="TextBox 10"/>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12" name="TextBox 12"/>
          <p:cNvSpPr txBox="1"/>
          <p:nvPr/>
        </p:nvSpPr>
        <p:spPr>
          <a:xfrm>
            <a:off x="304800" y="1385719"/>
            <a:ext cx="10882426" cy="1052724"/>
          </a:xfrm>
          <a:prstGeom prst="rect">
            <a:avLst/>
          </a:prstGeom>
        </p:spPr>
        <p:txBody>
          <a:bodyPr lIns="0" tIns="0" rIns="0" bIns="0" rtlCol="0" anchor="t">
            <a:spAutoFit/>
          </a:bodyPr>
          <a:lstStyle/>
          <a:p>
            <a:pPr algn="l">
              <a:lnSpc>
                <a:spcPts val="9162"/>
              </a:lnSpc>
            </a:pPr>
            <a:r>
              <a:rPr lang="en-US" sz="6544" b="1" dirty="0">
                <a:solidFill>
                  <a:srgbClr val="F4F4F4"/>
                </a:solidFill>
                <a:latin typeface="PODIUM Sharp Bold"/>
                <a:ea typeface="PODIUM Sharp Bold"/>
                <a:cs typeface="PODIUM Sharp Bold"/>
                <a:sym typeface="PODIUM Sharp Bold"/>
              </a:rPr>
              <a:t>Build a Parliament</a:t>
            </a:r>
          </a:p>
        </p:txBody>
      </p:sp>
      <p:sp>
        <p:nvSpPr>
          <p:cNvPr id="13" name="TextBox 13"/>
          <p:cNvSpPr txBox="1"/>
          <p:nvPr/>
        </p:nvSpPr>
        <p:spPr>
          <a:xfrm>
            <a:off x="320968" y="2128781"/>
            <a:ext cx="10598221" cy="750205"/>
          </a:xfrm>
          <a:prstGeom prst="rect">
            <a:avLst/>
          </a:prstGeom>
        </p:spPr>
        <p:txBody>
          <a:bodyPr lIns="0" tIns="0" rIns="0" bIns="0" rtlCol="0" anchor="t">
            <a:spAutoFit/>
          </a:bodyPr>
          <a:lstStyle/>
          <a:p>
            <a:pPr algn="l">
              <a:lnSpc>
                <a:spcPts val="7000"/>
              </a:lnSpc>
              <a:spcBef>
                <a:spcPct val="0"/>
              </a:spcBef>
            </a:pPr>
            <a:r>
              <a:rPr lang="en-US" sz="3000" dirty="0">
                <a:solidFill>
                  <a:srgbClr val="FFFFFF"/>
                </a:solidFill>
                <a:latin typeface="PODIUM Sharp 7.9" panose="00000805000000000000" pitchFamily="50" charset="0"/>
                <a:ea typeface="PODIUM Sharp Italics"/>
                <a:cs typeface="PODIUM Sharp Italics"/>
                <a:sym typeface="PODIUM Sharp Italics"/>
              </a:rPr>
              <a:t>The </a:t>
            </a:r>
            <a:r>
              <a:rPr lang="en-US" sz="3000" dirty="0" err="1">
                <a:solidFill>
                  <a:srgbClr val="FFFFFF"/>
                </a:solidFill>
                <a:latin typeface="PODIUM Sharp 7.9" panose="00000805000000000000" pitchFamily="50" charset="0"/>
                <a:ea typeface="PODIUM Sharp Italics"/>
                <a:cs typeface="PODIUM Sharp Italics"/>
                <a:sym typeface="PODIUM Sharp Italics"/>
              </a:rPr>
              <a:t>Maths</a:t>
            </a:r>
            <a:endParaRPr lang="en-US" sz="3000" dirty="0">
              <a:solidFill>
                <a:srgbClr val="FFFFFF"/>
              </a:solidFill>
              <a:latin typeface="PODIUM Sharp 7.9" panose="00000805000000000000" pitchFamily="50" charset="0"/>
              <a:ea typeface="PODIUM Sharp Italics"/>
              <a:cs typeface="PODIUM Sharp Italics"/>
              <a:sym typeface="PODIUM Sharp Italics"/>
            </a:endParaRPr>
          </a:p>
        </p:txBody>
      </p:sp>
      <p:sp>
        <p:nvSpPr>
          <p:cNvPr id="14" name="TextBox 14"/>
          <p:cNvSpPr txBox="1"/>
          <p:nvPr/>
        </p:nvSpPr>
        <p:spPr>
          <a:xfrm>
            <a:off x="350938" y="3406832"/>
            <a:ext cx="9946152" cy="422275"/>
          </a:xfrm>
          <a:prstGeom prst="rect">
            <a:avLst/>
          </a:prstGeom>
        </p:spPr>
        <p:txBody>
          <a:bodyPr lIns="0" tIns="0" rIns="0" bIns="0" rtlCol="0" anchor="t">
            <a:spAutoFit/>
          </a:bodyPr>
          <a:lstStyle/>
          <a:p>
            <a:pPr algn="just">
              <a:lnSpc>
                <a:spcPts val="3500"/>
              </a:lnSpc>
              <a:spcBef>
                <a:spcPct val="0"/>
              </a:spcBef>
            </a:pPr>
            <a:r>
              <a:rPr lang="en-US" sz="2500" dirty="0">
                <a:solidFill>
                  <a:srgbClr val="000000"/>
                </a:solidFill>
                <a:latin typeface="Bio Sans"/>
                <a:ea typeface="Bio Sans"/>
                <a:cs typeface="Bio Sans"/>
                <a:sym typeface="Bio Sans"/>
              </a:rPr>
              <a:t>For example;</a:t>
            </a:r>
          </a:p>
        </p:txBody>
      </p:sp>
      <p:sp>
        <p:nvSpPr>
          <p:cNvPr id="15" name="TextBox 15"/>
          <p:cNvSpPr txBox="1"/>
          <p:nvPr/>
        </p:nvSpPr>
        <p:spPr>
          <a:xfrm>
            <a:off x="320968" y="8373511"/>
            <a:ext cx="11962169" cy="692497"/>
          </a:xfrm>
          <a:prstGeom prst="rect">
            <a:avLst/>
          </a:prstGeom>
        </p:spPr>
        <p:txBody>
          <a:bodyPr lIns="0" tIns="0" rIns="0" bIns="0" rtlCol="0" anchor="t">
            <a:spAutoFit/>
          </a:bodyPr>
          <a:lstStyle/>
          <a:p>
            <a:pPr>
              <a:lnSpc>
                <a:spcPts val="2659"/>
              </a:lnSpc>
              <a:spcBef>
                <a:spcPct val="0"/>
              </a:spcBef>
            </a:pPr>
            <a:r>
              <a:rPr lang="en-US" sz="2500" dirty="0">
                <a:solidFill>
                  <a:srgbClr val="000000"/>
                </a:solidFill>
                <a:latin typeface="Bio Sans"/>
                <a:ea typeface="Bio Sans"/>
                <a:cs typeface="Bio Sans"/>
                <a:sym typeface="Bio Sans"/>
              </a:rPr>
              <a:t>Which party has the most seats?  Does anyone have enough to govern?  </a:t>
            </a:r>
          </a:p>
          <a:p>
            <a:pPr>
              <a:lnSpc>
                <a:spcPts val="2659"/>
              </a:lnSpc>
              <a:spcBef>
                <a:spcPct val="0"/>
              </a:spcBef>
            </a:pPr>
            <a:r>
              <a:rPr lang="en-US" sz="2500" dirty="0">
                <a:solidFill>
                  <a:srgbClr val="000000"/>
                </a:solidFill>
                <a:latin typeface="Bio Sans"/>
                <a:ea typeface="Bio Sans"/>
                <a:cs typeface="Bio Sans"/>
                <a:sym typeface="Bio Sans"/>
              </a:rPr>
              <a:t>What number are we looking for? </a:t>
            </a:r>
          </a:p>
        </p:txBody>
      </p:sp>
      <p:grpSp>
        <p:nvGrpSpPr>
          <p:cNvPr id="16" name="Group 16"/>
          <p:cNvGrpSpPr/>
          <p:nvPr/>
        </p:nvGrpSpPr>
        <p:grpSpPr>
          <a:xfrm>
            <a:off x="-186633" y="9401732"/>
            <a:ext cx="18661267" cy="677973"/>
            <a:chOff x="0" y="0"/>
            <a:chExt cx="24881689" cy="903964"/>
          </a:xfrm>
        </p:grpSpPr>
        <p:sp>
          <p:nvSpPr>
            <p:cNvPr id="17" name="Freeform 17"/>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8" name="Freeform 18"/>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19" name="Freeform 19"/>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20" name="Freeform 20"/>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21" name="Freeform 21"/>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pic>
        <p:nvPicPr>
          <p:cNvPr id="25" name="Picture 24">
            <a:extLst>
              <a:ext uri="{FF2B5EF4-FFF2-40B4-BE49-F238E27FC236}">
                <a16:creationId xmlns:a16="http://schemas.microsoft.com/office/drawing/2014/main" id="{77EEB9A1-82B5-89DD-093B-9C42AF15EE9E}"/>
              </a:ext>
            </a:extLst>
          </p:cNvPr>
          <p:cNvPicPr>
            <a:picLocks noChangeAspect="1"/>
          </p:cNvPicPr>
          <p:nvPr/>
        </p:nvPicPr>
        <p:blipFill>
          <a:blip r:embed="rId7"/>
          <a:srcRect l="9012" t="40802" r="40123" b="25598"/>
          <a:stretch>
            <a:fillRect/>
          </a:stretch>
        </p:blipFill>
        <p:spPr>
          <a:xfrm>
            <a:off x="533400" y="3888981"/>
            <a:ext cx="9951279" cy="4382391"/>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8845" y="1229136"/>
            <a:ext cx="18288000" cy="2025064"/>
            <a:chOff x="0" y="0"/>
            <a:chExt cx="2854277" cy="316059"/>
          </a:xfrm>
        </p:grpSpPr>
        <p:sp>
          <p:nvSpPr>
            <p:cNvPr id="3" name="Freeform 3"/>
            <p:cNvSpPr/>
            <p:nvPr/>
          </p:nvSpPr>
          <p:spPr>
            <a:xfrm>
              <a:off x="0" y="0"/>
              <a:ext cx="2854277" cy="316059"/>
            </a:xfrm>
            <a:custGeom>
              <a:avLst/>
              <a:gdLst/>
              <a:ahLst/>
              <a:cxnLst/>
              <a:rect l="l" t="t" r="r" b="b"/>
              <a:pathLst>
                <a:path w="2854277" h="316059">
                  <a:moveTo>
                    <a:pt x="0" y="0"/>
                  </a:moveTo>
                  <a:lnTo>
                    <a:pt x="2854277" y="0"/>
                  </a:lnTo>
                  <a:lnTo>
                    <a:pt x="2854277" y="316059"/>
                  </a:lnTo>
                  <a:lnTo>
                    <a:pt x="0" y="316059"/>
                  </a:lnTo>
                  <a:close/>
                </a:path>
              </a:pathLst>
            </a:custGeom>
            <a:solidFill>
              <a:srgbClr val="502366"/>
            </a:solidFill>
          </p:spPr>
          <p:txBody>
            <a:bodyPr/>
            <a:lstStyle/>
            <a:p>
              <a:endParaRPr lang="en-NZ"/>
            </a:p>
          </p:txBody>
        </p:sp>
        <p:sp>
          <p:nvSpPr>
            <p:cNvPr id="4" name="TextBox 4"/>
            <p:cNvSpPr txBox="1"/>
            <p:nvPr/>
          </p:nvSpPr>
          <p:spPr>
            <a:xfrm>
              <a:off x="0" y="-28575"/>
              <a:ext cx="2854277" cy="344634"/>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1033644" y="257394"/>
            <a:ext cx="6959081" cy="8624791"/>
            <a:chOff x="0" y="0"/>
            <a:chExt cx="5123622" cy="6350000"/>
          </a:xfrm>
        </p:grpSpPr>
        <p:sp>
          <p:nvSpPr>
            <p:cNvPr id="6" name="Freeform 6"/>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2"/>
              <a:stretch>
                <a:fillRect l="-37038" r="-37038"/>
              </a:stretch>
            </a:blipFill>
          </p:spPr>
          <p:txBody>
            <a:bodyPr/>
            <a:lstStyle/>
            <a:p>
              <a:endParaRPr lang="en-NZ"/>
            </a:p>
          </p:txBody>
        </p:sp>
      </p:grpSp>
      <p:sp>
        <p:nvSpPr>
          <p:cNvPr id="7" name="Freeform 7"/>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8" name="Group 8"/>
          <p:cNvGrpSpPr/>
          <p:nvPr/>
        </p:nvGrpSpPr>
        <p:grpSpPr>
          <a:xfrm>
            <a:off x="0" y="9143313"/>
            <a:ext cx="18288000" cy="1143687"/>
            <a:chOff x="0" y="0"/>
            <a:chExt cx="4816593" cy="301218"/>
          </a:xfrm>
        </p:grpSpPr>
        <p:sp>
          <p:nvSpPr>
            <p:cNvPr id="9" name="Freeform 9"/>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0" name="TextBox 10"/>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11" name="TextBox 11"/>
          <p:cNvSpPr txBox="1"/>
          <p:nvPr/>
        </p:nvSpPr>
        <p:spPr>
          <a:xfrm>
            <a:off x="320968" y="1353969"/>
            <a:ext cx="10882426" cy="1052724"/>
          </a:xfrm>
          <a:prstGeom prst="rect">
            <a:avLst/>
          </a:prstGeom>
        </p:spPr>
        <p:txBody>
          <a:bodyPr lIns="0" tIns="0" rIns="0" bIns="0" rtlCol="0" anchor="t">
            <a:spAutoFit/>
          </a:bodyPr>
          <a:lstStyle/>
          <a:p>
            <a:pPr algn="l">
              <a:lnSpc>
                <a:spcPts val="9162"/>
              </a:lnSpc>
            </a:pPr>
            <a:r>
              <a:rPr lang="en-US" sz="6544" b="1" dirty="0">
                <a:solidFill>
                  <a:srgbClr val="F4F4F4"/>
                </a:solidFill>
                <a:latin typeface="PODIUM Sharp Bold"/>
                <a:ea typeface="PODIUM Sharp Bold"/>
                <a:cs typeface="PODIUM Sharp Bold"/>
                <a:sym typeface="PODIUM Sharp Bold"/>
              </a:rPr>
              <a:t>Build a Parliament</a:t>
            </a:r>
          </a:p>
        </p:txBody>
      </p:sp>
      <p:sp>
        <p:nvSpPr>
          <p:cNvPr id="12" name="TextBox 12"/>
          <p:cNvSpPr txBox="1"/>
          <p:nvPr/>
        </p:nvSpPr>
        <p:spPr>
          <a:xfrm>
            <a:off x="320968" y="3560331"/>
            <a:ext cx="10506279" cy="5219700"/>
          </a:xfrm>
          <a:prstGeom prst="rect">
            <a:avLst/>
          </a:prstGeom>
        </p:spPr>
        <p:txBody>
          <a:bodyPr lIns="0" tIns="0" rIns="0" bIns="0" rtlCol="0" anchor="t">
            <a:spAutoFit/>
          </a:bodyPr>
          <a:lstStyle/>
          <a:p>
            <a:pPr algn="l">
              <a:lnSpc>
                <a:spcPts val="4199"/>
              </a:lnSpc>
              <a:spcBef>
                <a:spcPct val="0"/>
              </a:spcBef>
            </a:pPr>
            <a:r>
              <a:rPr lang="en-US" sz="2999">
                <a:solidFill>
                  <a:srgbClr val="000000"/>
                </a:solidFill>
                <a:latin typeface="Bio Sans"/>
                <a:ea typeface="Bio Sans"/>
                <a:cs typeface="Bio Sans"/>
                <a:sym typeface="Bio Sans"/>
              </a:rPr>
              <a:t>There are 120 blocks in the centre of the room. Each block represents one seat in New Zealand's Parliament.</a:t>
            </a:r>
          </a:p>
          <a:p>
            <a:pPr algn="l">
              <a:lnSpc>
                <a:spcPts val="4199"/>
              </a:lnSpc>
              <a:spcBef>
                <a:spcPct val="0"/>
              </a:spcBef>
            </a:pPr>
            <a:endParaRPr lang="en-US" sz="2999">
              <a:solidFill>
                <a:srgbClr val="000000"/>
              </a:solidFill>
              <a:latin typeface="Bio Sans"/>
              <a:ea typeface="Bio Sans"/>
              <a:cs typeface="Bio Sans"/>
              <a:sym typeface="Bio Sans"/>
            </a:endParaRPr>
          </a:p>
          <a:p>
            <a:pPr algn="l">
              <a:lnSpc>
                <a:spcPts val="4199"/>
              </a:lnSpc>
              <a:spcBef>
                <a:spcPct val="0"/>
              </a:spcBef>
            </a:pPr>
            <a:r>
              <a:rPr lang="en-US" sz="2999">
                <a:solidFill>
                  <a:srgbClr val="000000"/>
                </a:solidFill>
                <a:latin typeface="Bio Sans"/>
                <a:ea typeface="Bio Sans"/>
                <a:cs typeface="Bio Sans"/>
                <a:sym typeface="Bio Sans"/>
              </a:rPr>
              <a:t>In your groups, calculate each party's share of the 120 seats.</a:t>
            </a:r>
          </a:p>
          <a:p>
            <a:pPr algn="l">
              <a:lnSpc>
                <a:spcPts val="4199"/>
              </a:lnSpc>
              <a:spcBef>
                <a:spcPct val="0"/>
              </a:spcBef>
            </a:pPr>
            <a:r>
              <a:rPr lang="en-US" sz="2999">
                <a:solidFill>
                  <a:srgbClr val="000000"/>
                </a:solidFill>
                <a:latin typeface="Bio Sans"/>
                <a:ea typeface="Bio Sans"/>
                <a:cs typeface="Bio Sans"/>
                <a:sym typeface="Bio Sans"/>
              </a:rPr>
              <a:t> </a:t>
            </a:r>
          </a:p>
          <a:p>
            <a:pPr algn="l">
              <a:lnSpc>
                <a:spcPts val="4199"/>
              </a:lnSpc>
              <a:spcBef>
                <a:spcPct val="0"/>
              </a:spcBef>
            </a:pPr>
            <a:r>
              <a:rPr lang="en-US" sz="2999">
                <a:solidFill>
                  <a:srgbClr val="000000"/>
                </a:solidFill>
                <a:latin typeface="Bio Sans"/>
                <a:ea typeface="Bio Sans"/>
                <a:cs typeface="Bio Sans"/>
                <a:sym typeface="Bio Sans"/>
              </a:rPr>
              <a:t>Each group counts out and builds its own pile of seats. </a:t>
            </a:r>
          </a:p>
          <a:p>
            <a:pPr algn="l">
              <a:lnSpc>
                <a:spcPts val="4199"/>
              </a:lnSpc>
              <a:spcBef>
                <a:spcPct val="0"/>
              </a:spcBef>
            </a:pPr>
            <a:endParaRPr lang="en-US" sz="2999">
              <a:solidFill>
                <a:srgbClr val="000000"/>
              </a:solidFill>
              <a:latin typeface="Bio Sans"/>
              <a:ea typeface="Bio Sans"/>
              <a:cs typeface="Bio Sans"/>
              <a:sym typeface="Bio Sans"/>
            </a:endParaRPr>
          </a:p>
          <a:p>
            <a:pPr algn="l">
              <a:lnSpc>
                <a:spcPts val="4199"/>
              </a:lnSpc>
              <a:spcBef>
                <a:spcPct val="0"/>
              </a:spcBef>
            </a:pPr>
            <a:r>
              <a:rPr lang="en-US" sz="2999">
                <a:solidFill>
                  <a:srgbClr val="000000"/>
                </a:solidFill>
                <a:latin typeface="Bio Sans"/>
                <a:ea typeface="Bio Sans"/>
                <a:cs typeface="Bio Sans"/>
                <a:sym typeface="Bio Sans"/>
              </a:rPr>
              <a:t>Groups arrange their seat piles together in a semi-circle to create the classroom Parliament.</a:t>
            </a:r>
          </a:p>
        </p:txBody>
      </p:sp>
      <p:sp>
        <p:nvSpPr>
          <p:cNvPr id="13" name="TextBox 13"/>
          <p:cNvSpPr txBox="1"/>
          <p:nvPr/>
        </p:nvSpPr>
        <p:spPr>
          <a:xfrm>
            <a:off x="0" y="2156423"/>
            <a:ext cx="10882426" cy="750205"/>
          </a:xfrm>
          <a:prstGeom prst="rect">
            <a:avLst/>
          </a:prstGeom>
        </p:spPr>
        <p:txBody>
          <a:bodyPr wrap="square" lIns="0" tIns="0" rIns="0" bIns="0" rtlCol="0" anchor="t">
            <a:spAutoFit/>
          </a:bodyPr>
          <a:lstStyle/>
          <a:p>
            <a:pPr algn="ctr">
              <a:lnSpc>
                <a:spcPts val="7000"/>
              </a:lnSpc>
              <a:spcBef>
                <a:spcPct val="0"/>
              </a:spcBef>
            </a:pPr>
            <a:r>
              <a:rPr lang="en-US" sz="2800" dirty="0">
                <a:solidFill>
                  <a:srgbClr val="FFFFFF"/>
                </a:solidFill>
                <a:latin typeface="PODIUM Sharp 7.9" panose="00000805000000000000" pitchFamily="50" charset="0"/>
                <a:ea typeface="PODIUM Sharp Italics"/>
                <a:cs typeface="PODIUM Sharp Italics"/>
                <a:sym typeface="PODIUM Sharp Italics"/>
              </a:rPr>
              <a:t>Translating votes into parliamentary power</a:t>
            </a:r>
          </a:p>
        </p:txBody>
      </p:sp>
      <p:grpSp>
        <p:nvGrpSpPr>
          <p:cNvPr id="14" name="Group 14"/>
          <p:cNvGrpSpPr/>
          <p:nvPr/>
        </p:nvGrpSpPr>
        <p:grpSpPr>
          <a:xfrm>
            <a:off x="-186633" y="9401732"/>
            <a:ext cx="18661267" cy="677973"/>
            <a:chOff x="0" y="0"/>
            <a:chExt cx="24881689" cy="903964"/>
          </a:xfrm>
        </p:grpSpPr>
        <p:sp>
          <p:nvSpPr>
            <p:cNvPr id="15" name="Freeform 15"/>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6" name="Freeform 16"/>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17" name="Freeform 17"/>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18" name="Freeform 18"/>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19" name="Freeform 19"/>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140883" y="2928124"/>
            <a:ext cx="4780818" cy="5925144"/>
            <a:chOff x="0" y="0"/>
            <a:chExt cx="5123622" cy="6350000"/>
          </a:xfrm>
        </p:grpSpPr>
        <p:sp>
          <p:nvSpPr>
            <p:cNvPr id="3" name="Freeform 3"/>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2"/>
              <a:stretch>
                <a:fillRect l="-74433" r="-42949" b="-31582"/>
              </a:stretch>
            </a:blipFill>
          </p:spPr>
          <p:txBody>
            <a:bodyPr/>
            <a:lstStyle/>
            <a:p>
              <a:endParaRPr lang="en-NZ"/>
            </a:p>
          </p:txBody>
        </p:sp>
      </p:grpSp>
      <p:grpSp>
        <p:nvGrpSpPr>
          <p:cNvPr id="4" name="Group 4"/>
          <p:cNvGrpSpPr/>
          <p:nvPr/>
        </p:nvGrpSpPr>
        <p:grpSpPr>
          <a:xfrm>
            <a:off x="-186633" y="1371523"/>
            <a:ext cx="18474633" cy="1255000"/>
            <a:chOff x="0" y="0"/>
            <a:chExt cx="2883406" cy="195873"/>
          </a:xfrm>
        </p:grpSpPr>
        <p:sp>
          <p:nvSpPr>
            <p:cNvPr id="5" name="Freeform 5"/>
            <p:cNvSpPr/>
            <p:nvPr/>
          </p:nvSpPr>
          <p:spPr>
            <a:xfrm>
              <a:off x="0" y="0"/>
              <a:ext cx="2883406" cy="195873"/>
            </a:xfrm>
            <a:custGeom>
              <a:avLst/>
              <a:gdLst/>
              <a:ahLst/>
              <a:cxnLst/>
              <a:rect l="l" t="t" r="r" b="b"/>
              <a:pathLst>
                <a:path w="2883406" h="195873">
                  <a:moveTo>
                    <a:pt x="0" y="0"/>
                  </a:moveTo>
                  <a:lnTo>
                    <a:pt x="2883406" y="0"/>
                  </a:lnTo>
                  <a:lnTo>
                    <a:pt x="2883406" y="195873"/>
                  </a:lnTo>
                  <a:lnTo>
                    <a:pt x="0" y="195873"/>
                  </a:lnTo>
                  <a:close/>
                </a:path>
              </a:pathLst>
            </a:custGeom>
            <a:solidFill>
              <a:srgbClr val="502366"/>
            </a:solidFill>
          </p:spPr>
          <p:txBody>
            <a:bodyPr/>
            <a:lstStyle/>
            <a:p>
              <a:endParaRPr lang="en-NZ"/>
            </a:p>
          </p:txBody>
        </p:sp>
        <p:sp>
          <p:nvSpPr>
            <p:cNvPr id="6" name="TextBox 6"/>
            <p:cNvSpPr txBox="1"/>
            <p:nvPr/>
          </p:nvSpPr>
          <p:spPr>
            <a:xfrm>
              <a:off x="0" y="-28575"/>
              <a:ext cx="2883406" cy="224448"/>
            </a:xfrm>
            <a:prstGeom prst="rect">
              <a:avLst/>
            </a:prstGeom>
          </p:spPr>
          <p:txBody>
            <a:bodyPr lIns="50800" tIns="50800" rIns="50800" bIns="50800" rtlCol="0" anchor="ctr"/>
            <a:lstStyle/>
            <a:p>
              <a:pPr algn="ctr">
                <a:lnSpc>
                  <a:spcPts val="2659"/>
                </a:lnSpc>
              </a:pPr>
              <a:endParaRPr/>
            </a:p>
          </p:txBody>
        </p:sp>
      </p:grpSp>
      <p:sp>
        <p:nvSpPr>
          <p:cNvPr id="7" name="TextBox 7"/>
          <p:cNvSpPr txBox="1"/>
          <p:nvPr/>
        </p:nvSpPr>
        <p:spPr>
          <a:xfrm>
            <a:off x="320968" y="1377291"/>
            <a:ext cx="15752564" cy="1119640"/>
          </a:xfrm>
          <a:prstGeom prst="rect">
            <a:avLst/>
          </a:prstGeom>
        </p:spPr>
        <p:txBody>
          <a:bodyPr lIns="0" tIns="0" rIns="0" bIns="0" rtlCol="0" anchor="t">
            <a:spAutoFit/>
          </a:bodyPr>
          <a:lstStyle/>
          <a:p>
            <a:pPr algn="l">
              <a:lnSpc>
                <a:spcPts val="9162"/>
              </a:lnSpc>
            </a:pPr>
            <a:r>
              <a:rPr lang="en-US" sz="6544" b="1">
                <a:solidFill>
                  <a:srgbClr val="F4F4F4"/>
                </a:solidFill>
                <a:latin typeface="PODIUM Sharp Bold"/>
                <a:ea typeface="PODIUM Sharp Bold"/>
                <a:cs typeface="PODIUM Sharp Bold"/>
                <a:sym typeface="PODIUM Sharp Bold"/>
              </a:rPr>
              <a:t>MMP v FPP - which system?</a:t>
            </a:r>
          </a:p>
        </p:txBody>
      </p:sp>
      <p:sp>
        <p:nvSpPr>
          <p:cNvPr id="8" name="Freeform 8"/>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9" name="Group 9"/>
          <p:cNvGrpSpPr/>
          <p:nvPr/>
        </p:nvGrpSpPr>
        <p:grpSpPr>
          <a:xfrm>
            <a:off x="0" y="9143313"/>
            <a:ext cx="18288000" cy="1143687"/>
            <a:chOff x="0" y="0"/>
            <a:chExt cx="4816593" cy="301218"/>
          </a:xfrm>
        </p:grpSpPr>
        <p:sp>
          <p:nvSpPr>
            <p:cNvPr id="10" name="Freeform 10"/>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1" name="TextBox 11"/>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grpSp>
        <p:nvGrpSpPr>
          <p:cNvPr id="12" name="Group 12"/>
          <p:cNvGrpSpPr/>
          <p:nvPr/>
        </p:nvGrpSpPr>
        <p:grpSpPr>
          <a:xfrm>
            <a:off x="404157" y="2928124"/>
            <a:ext cx="4780818" cy="5925144"/>
            <a:chOff x="0" y="0"/>
            <a:chExt cx="5123622" cy="6350000"/>
          </a:xfrm>
        </p:grpSpPr>
        <p:sp>
          <p:nvSpPr>
            <p:cNvPr id="13" name="Freeform 13"/>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4"/>
              <a:stretch>
                <a:fillRect l="-83896" t="-15288" r="-70055"/>
              </a:stretch>
            </a:blipFill>
          </p:spPr>
          <p:txBody>
            <a:bodyPr/>
            <a:lstStyle/>
            <a:p>
              <a:endParaRPr lang="en-NZ"/>
            </a:p>
          </p:txBody>
        </p:sp>
      </p:grpSp>
      <p:grpSp>
        <p:nvGrpSpPr>
          <p:cNvPr id="14" name="Group 14"/>
          <p:cNvGrpSpPr/>
          <p:nvPr/>
        </p:nvGrpSpPr>
        <p:grpSpPr>
          <a:xfrm>
            <a:off x="-186633" y="9401732"/>
            <a:ext cx="18661267" cy="677973"/>
            <a:chOff x="0" y="0"/>
            <a:chExt cx="24881689" cy="903964"/>
          </a:xfrm>
        </p:grpSpPr>
        <p:sp>
          <p:nvSpPr>
            <p:cNvPr id="15" name="Freeform 15"/>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5"/>
              <a:stretch>
                <a:fillRect/>
              </a:stretch>
            </a:blipFill>
          </p:spPr>
          <p:txBody>
            <a:bodyPr/>
            <a:lstStyle/>
            <a:p>
              <a:endParaRPr lang="en-NZ"/>
            </a:p>
          </p:txBody>
        </p:sp>
        <p:sp>
          <p:nvSpPr>
            <p:cNvPr id="16" name="Freeform 16"/>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6"/>
              <a:stretch>
                <a:fillRect/>
              </a:stretch>
            </a:blipFill>
          </p:spPr>
          <p:txBody>
            <a:bodyPr/>
            <a:lstStyle/>
            <a:p>
              <a:endParaRPr lang="en-NZ"/>
            </a:p>
          </p:txBody>
        </p:sp>
        <p:sp>
          <p:nvSpPr>
            <p:cNvPr id="17" name="Freeform 17"/>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5"/>
              <a:stretch>
                <a:fillRect/>
              </a:stretch>
            </a:blipFill>
          </p:spPr>
          <p:txBody>
            <a:bodyPr/>
            <a:lstStyle/>
            <a:p>
              <a:endParaRPr lang="en-NZ"/>
            </a:p>
          </p:txBody>
        </p:sp>
        <p:sp>
          <p:nvSpPr>
            <p:cNvPr id="18" name="Freeform 18"/>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6"/>
              <a:stretch>
                <a:fillRect/>
              </a:stretch>
            </a:blipFill>
          </p:spPr>
          <p:txBody>
            <a:bodyPr/>
            <a:lstStyle/>
            <a:p>
              <a:endParaRPr lang="en-NZ"/>
            </a:p>
          </p:txBody>
        </p:sp>
      </p:grpSp>
      <p:sp>
        <p:nvSpPr>
          <p:cNvPr id="19" name="Freeform 19"/>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7"/>
            <a:stretch>
              <a:fillRect t="-70686" b="-54870"/>
            </a:stretch>
          </a:blipFill>
        </p:spPr>
        <p:txBody>
          <a:bodyPr/>
          <a:lstStyle/>
          <a:p>
            <a:endParaRPr lang="en-NZ"/>
          </a:p>
        </p:txBody>
      </p:sp>
      <p:sp>
        <p:nvSpPr>
          <p:cNvPr id="20" name="TextBox 20"/>
          <p:cNvSpPr txBox="1"/>
          <p:nvPr/>
        </p:nvSpPr>
        <p:spPr>
          <a:xfrm>
            <a:off x="5404036" y="2933163"/>
            <a:ext cx="7517786" cy="5920105"/>
          </a:xfrm>
          <a:prstGeom prst="rect">
            <a:avLst/>
          </a:prstGeom>
        </p:spPr>
        <p:txBody>
          <a:bodyPr lIns="0" tIns="0" rIns="0" bIns="0" rtlCol="0" anchor="t">
            <a:spAutoFit/>
          </a:bodyPr>
          <a:lstStyle/>
          <a:p>
            <a:pPr algn="l">
              <a:lnSpc>
                <a:spcPts val="3919"/>
              </a:lnSpc>
            </a:pPr>
            <a:r>
              <a:rPr lang="en-US" sz="2799" dirty="0">
                <a:solidFill>
                  <a:srgbClr val="000000"/>
                </a:solidFill>
                <a:latin typeface="Bio Sans"/>
                <a:ea typeface="Bio Sans"/>
                <a:cs typeface="Bio Sans"/>
                <a:sym typeface="Bio Sans"/>
              </a:rPr>
              <a:t>Imagine you and your friends are voting on which pizza to order for a class party, and everyone has a different </a:t>
            </a:r>
            <a:r>
              <a:rPr lang="en-US" sz="2799" dirty="0" err="1">
                <a:solidFill>
                  <a:srgbClr val="000000"/>
                </a:solidFill>
                <a:latin typeface="Bio Sans"/>
                <a:ea typeface="Bio Sans"/>
                <a:cs typeface="Bio Sans"/>
                <a:sym typeface="Bio Sans"/>
              </a:rPr>
              <a:t>favourite</a:t>
            </a:r>
            <a:r>
              <a:rPr lang="en-US" sz="2799" dirty="0">
                <a:solidFill>
                  <a:srgbClr val="000000"/>
                </a:solidFill>
                <a:latin typeface="Bio Sans"/>
                <a:ea typeface="Bio Sans"/>
                <a:cs typeface="Bio Sans"/>
                <a:sym typeface="Bio Sans"/>
              </a:rPr>
              <a:t> topping. How you count those votes changes everything about what actually shows up in the box. In New Zealand politics, that difference is huge.  </a:t>
            </a:r>
          </a:p>
          <a:p>
            <a:pPr algn="l">
              <a:lnSpc>
                <a:spcPts val="3919"/>
              </a:lnSpc>
            </a:pPr>
            <a:r>
              <a:rPr lang="en-US" sz="2799" dirty="0">
                <a:solidFill>
                  <a:srgbClr val="000000"/>
                </a:solidFill>
                <a:latin typeface="Bio Sans"/>
                <a:ea typeface="Bio Sans"/>
                <a:cs typeface="Bio Sans"/>
                <a:sym typeface="Bio Sans"/>
              </a:rPr>
              <a:t>It’s the shift between our old First-Past-the-Post (FPP) system and our current Mixed Member Proportional (MMP) system.</a:t>
            </a:r>
          </a:p>
          <a:p>
            <a:pPr algn="l">
              <a:lnSpc>
                <a:spcPts val="3919"/>
              </a:lnSpc>
              <a:spcBef>
                <a:spcPct val="0"/>
              </a:spcBef>
            </a:pPr>
            <a:r>
              <a:rPr lang="en-US" sz="2799" dirty="0">
                <a:solidFill>
                  <a:srgbClr val="000000"/>
                </a:solidFill>
                <a:latin typeface="Bio Sans"/>
                <a:ea typeface="Bio Sans"/>
                <a:cs typeface="Bio Sans"/>
                <a:sym typeface="Bio Sans"/>
              </a:rPr>
              <a:t>Here is how these two systems stack up in Aotearoa.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371523"/>
            <a:ext cx="18288000" cy="1255000"/>
            <a:chOff x="0" y="0"/>
            <a:chExt cx="2883406" cy="195873"/>
          </a:xfrm>
        </p:grpSpPr>
        <p:sp>
          <p:nvSpPr>
            <p:cNvPr id="3" name="Freeform 3"/>
            <p:cNvSpPr/>
            <p:nvPr/>
          </p:nvSpPr>
          <p:spPr>
            <a:xfrm>
              <a:off x="0" y="0"/>
              <a:ext cx="2883406" cy="195873"/>
            </a:xfrm>
            <a:custGeom>
              <a:avLst/>
              <a:gdLst/>
              <a:ahLst/>
              <a:cxnLst/>
              <a:rect l="l" t="t" r="r" b="b"/>
              <a:pathLst>
                <a:path w="2883406" h="195873">
                  <a:moveTo>
                    <a:pt x="0" y="0"/>
                  </a:moveTo>
                  <a:lnTo>
                    <a:pt x="2883406" y="0"/>
                  </a:lnTo>
                  <a:lnTo>
                    <a:pt x="2883406" y="195873"/>
                  </a:lnTo>
                  <a:lnTo>
                    <a:pt x="0" y="195873"/>
                  </a:lnTo>
                  <a:close/>
                </a:path>
              </a:pathLst>
            </a:custGeom>
            <a:solidFill>
              <a:srgbClr val="502366"/>
            </a:solidFill>
          </p:spPr>
          <p:txBody>
            <a:bodyPr/>
            <a:lstStyle/>
            <a:p>
              <a:endParaRPr lang="en-NZ"/>
            </a:p>
          </p:txBody>
        </p:sp>
        <p:sp>
          <p:nvSpPr>
            <p:cNvPr id="4" name="TextBox 4"/>
            <p:cNvSpPr txBox="1"/>
            <p:nvPr/>
          </p:nvSpPr>
          <p:spPr>
            <a:xfrm>
              <a:off x="0" y="-28575"/>
              <a:ext cx="2883406" cy="224448"/>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1033644" y="257394"/>
            <a:ext cx="6959081" cy="8624791"/>
            <a:chOff x="0" y="0"/>
            <a:chExt cx="5123622" cy="6350000"/>
          </a:xfrm>
        </p:grpSpPr>
        <p:sp>
          <p:nvSpPr>
            <p:cNvPr id="6" name="Freeform 6"/>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2"/>
              <a:stretch>
                <a:fillRect l="-42986" r="-42986"/>
              </a:stretch>
            </a:blipFill>
          </p:spPr>
          <p:txBody>
            <a:bodyPr/>
            <a:lstStyle/>
            <a:p>
              <a:endParaRPr lang="en-NZ"/>
            </a:p>
          </p:txBody>
        </p:sp>
      </p:grpSp>
      <p:sp>
        <p:nvSpPr>
          <p:cNvPr id="7" name="Freeform 7"/>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8" name="Group 8"/>
          <p:cNvGrpSpPr/>
          <p:nvPr/>
        </p:nvGrpSpPr>
        <p:grpSpPr>
          <a:xfrm>
            <a:off x="0" y="9143313"/>
            <a:ext cx="18288000" cy="1143687"/>
            <a:chOff x="0" y="0"/>
            <a:chExt cx="4816593" cy="301218"/>
          </a:xfrm>
        </p:grpSpPr>
        <p:sp>
          <p:nvSpPr>
            <p:cNvPr id="9" name="Freeform 9"/>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0" name="TextBox 10"/>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12" name="TextBox 12"/>
          <p:cNvSpPr txBox="1"/>
          <p:nvPr/>
        </p:nvSpPr>
        <p:spPr>
          <a:xfrm>
            <a:off x="320968" y="1377291"/>
            <a:ext cx="10882426" cy="1119640"/>
          </a:xfrm>
          <a:prstGeom prst="rect">
            <a:avLst/>
          </a:prstGeom>
        </p:spPr>
        <p:txBody>
          <a:bodyPr lIns="0" tIns="0" rIns="0" bIns="0" rtlCol="0" anchor="t">
            <a:spAutoFit/>
          </a:bodyPr>
          <a:lstStyle/>
          <a:p>
            <a:pPr algn="l">
              <a:lnSpc>
                <a:spcPts val="9162"/>
              </a:lnSpc>
            </a:pPr>
            <a:r>
              <a:rPr lang="en-US" sz="6544" b="1">
                <a:solidFill>
                  <a:srgbClr val="F4F4F4"/>
                </a:solidFill>
                <a:latin typeface="PODIUM Sharp Bold"/>
                <a:ea typeface="PODIUM Sharp Bold"/>
                <a:cs typeface="PODIUM Sharp Bold"/>
                <a:sym typeface="PODIUM Sharp Bold"/>
              </a:rPr>
              <a:t>MMP v FPP</a:t>
            </a:r>
          </a:p>
        </p:txBody>
      </p:sp>
      <p:grpSp>
        <p:nvGrpSpPr>
          <p:cNvPr id="13" name="Group 13"/>
          <p:cNvGrpSpPr/>
          <p:nvPr/>
        </p:nvGrpSpPr>
        <p:grpSpPr>
          <a:xfrm>
            <a:off x="0" y="9401732"/>
            <a:ext cx="18474634" cy="677973"/>
            <a:chOff x="0" y="0"/>
            <a:chExt cx="24881689" cy="903964"/>
          </a:xfrm>
        </p:grpSpPr>
        <p:sp>
          <p:nvSpPr>
            <p:cNvPr id="14" name="Freeform 14"/>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5" name="Freeform 15"/>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16" name="Freeform 16"/>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17" name="Freeform 17"/>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18" name="Freeform 18"/>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pic>
        <p:nvPicPr>
          <p:cNvPr id="20" name="Picture 19">
            <a:extLst>
              <a:ext uri="{FF2B5EF4-FFF2-40B4-BE49-F238E27FC236}">
                <a16:creationId xmlns:a16="http://schemas.microsoft.com/office/drawing/2014/main" id="{498C1380-E77B-5542-EBD0-16B2A97AB8EF}"/>
              </a:ext>
            </a:extLst>
          </p:cNvPr>
          <p:cNvPicPr>
            <a:picLocks noChangeAspect="1"/>
          </p:cNvPicPr>
          <p:nvPr/>
        </p:nvPicPr>
        <p:blipFill>
          <a:blip r:embed="rId7"/>
          <a:srcRect l="11482" t="32737" r="39340" b="25309"/>
          <a:stretch>
            <a:fillRect/>
          </a:stretch>
        </p:blipFill>
        <p:spPr>
          <a:xfrm>
            <a:off x="241387" y="2906860"/>
            <a:ext cx="10519027" cy="598239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8845" y="1649783"/>
            <a:ext cx="18288000" cy="1849314"/>
            <a:chOff x="0" y="0"/>
            <a:chExt cx="2854277" cy="288629"/>
          </a:xfrm>
        </p:grpSpPr>
        <p:sp>
          <p:nvSpPr>
            <p:cNvPr id="3" name="Freeform 3"/>
            <p:cNvSpPr/>
            <p:nvPr/>
          </p:nvSpPr>
          <p:spPr>
            <a:xfrm>
              <a:off x="0" y="0"/>
              <a:ext cx="2854277" cy="288629"/>
            </a:xfrm>
            <a:custGeom>
              <a:avLst/>
              <a:gdLst/>
              <a:ahLst/>
              <a:cxnLst/>
              <a:rect l="l" t="t" r="r" b="b"/>
              <a:pathLst>
                <a:path w="2854277" h="288629">
                  <a:moveTo>
                    <a:pt x="0" y="0"/>
                  </a:moveTo>
                  <a:lnTo>
                    <a:pt x="2854277" y="0"/>
                  </a:lnTo>
                  <a:lnTo>
                    <a:pt x="2854277" y="288629"/>
                  </a:lnTo>
                  <a:lnTo>
                    <a:pt x="0" y="288629"/>
                  </a:lnTo>
                  <a:close/>
                </a:path>
              </a:pathLst>
            </a:custGeom>
            <a:solidFill>
              <a:srgbClr val="502366"/>
            </a:solidFill>
          </p:spPr>
          <p:txBody>
            <a:bodyPr/>
            <a:lstStyle/>
            <a:p>
              <a:endParaRPr lang="en-NZ"/>
            </a:p>
          </p:txBody>
        </p:sp>
        <p:sp>
          <p:nvSpPr>
            <p:cNvPr id="4" name="TextBox 4"/>
            <p:cNvSpPr txBox="1"/>
            <p:nvPr/>
          </p:nvSpPr>
          <p:spPr>
            <a:xfrm>
              <a:off x="0" y="-28575"/>
              <a:ext cx="2854277" cy="317204"/>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2338796" y="1874944"/>
            <a:ext cx="5653929" cy="7007240"/>
            <a:chOff x="0" y="0"/>
            <a:chExt cx="5123622" cy="6350000"/>
          </a:xfrm>
        </p:grpSpPr>
        <p:sp>
          <p:nvSpPr>
            <p:cNvPr id="6" name="Freeform 6"/>
            <p:cNvSpPr/>
            <p:nvPr/>
          </p:nvSpPr>
          <p:spPr>
            <a:xfrm flipH="1">
              <a:off x="0" y="0"/>
              <a:ext cx="5124892" cy="6350000"/>
            </a:xfrm>
            <a:custGeom>
              <a:avLst/>
              <a:gdLst/>
              <a:ahLst/>
              <a:cxnLst/>
              <a:rect l="l" t="t" r="r" b="b"/>
              <a:pathLst>
                <a:path w="5124892" h="6350000">
                  <a:moveTo>
                    <a:pt x="295366" y="0"/>
                  </a:moveTo>
                  <a:lnTo>
                    <a:pt x="4830796" y="0"/>
                  </a:lnTo>
                  <a:cubicBezTo>
                    <a:pt x="4993727" y="0"/>
                    <a:pt x="5124892" y="162560"/>
                    <a:pt x="5124892" y="364490"/>
                  </a:cubicBezTo>
                  <a:lnTo>
                    <a:pt x="5124892" y="5986780"/>
                  </a:lnTo>
                  <a:cubicBezTo>
                    <a:pt x="5124892" y="6187440"/>
                    <a:pt x="4993727" y="6350000"/>
                    <a:pt x="4830796" y="6350000"/>
                  </a:cubicBezTo>
                  <a:lnTo>
                    <a:pt x="294341" y="6350000"/>
                  </a:lnTo>
                  <a:cubicBezTo>
                    <a:pt x="132435" y="6350000"/>
                    <a:pt x="0" y="6187440"/>
                    <a:pt x="0" y="5985510"/>
                  </a:cubicBezTo>
                  <a:lnTo>
                    <a:pt x="0" y="364490"/>
                  </a:lnTo>
                  <a:cubicBezTo>
                    <a:pt x="1270" y="162560"/>
                    <a:pt x="132435" y="0"/>
                    <a:pt x="295366" y="0"/>
                  </a:cubicBezTo>
                  <a:close/>
                </a:path>
              </a:pathLst>
            </a:custGeom>
            <a:blipFill>
              <a:blip r:embed="rId2"/>
              <a:stretch>
                <a:fillRect l="-24" t="-10583" b="-10583"/>
              </a:stretch>
            </a:blipFill>
          </p:spPr>
          <p:txBody>
            <a:bodyPr/>
            <a:lstStyle/>
            <a:p>
              <a:endParaRPr lang="en-NZ"/>
            </a:p>
          </p:txBody>
        </p:sp>
      </p:grpSp>
      <p:sp>
        <p:nvSpPr>
          <p:cNvPr id="7" name="TextBox 7"/>
          <p:cNvSpPr txBox="1"/>
          <p:nvPr/>
        </p:nvSpPr>
        <p:spPr>
          <a:xfrm>
            <a:off x="320968" y="1638300"/>
            <a:ext cx="10882426" cy="1052724"/>
          </a:xfrm>
          <a:prstGeom prst="rect">
            <a:avLst/>
          </a:prstGeom>
        </p:spPr>
        <p:txBody>
          <a:bodyPr lIns="0" tIns="0" rIns="0" bIns="0" rtlCol="0" anchor="t">
            <a:spAutoFit/>
          </a:bodyPr>
          <a:lstStyle/>
          <a:p>
            <a:pPr algn="l">
              <a:lnSpc>
                <a:spcPts val="9162"/>
              </a:lnSpc>
            </a:pPr>
            <a:r>
              <a:rPr lang="en-US" sz="6544" b="1" dirty="0">
                <a:solidFill>
                  <a:srgbClr val="F4F4F4"/>
                </a:solidFill>
                <a:latin typeface="PODIUM Sharp Bold"/>
                <a:ea typeface="PODIUM Sharp Bold"/>
                <a:cs typeface="PODIUM Sharp Bold"/>
                <a:sym typeface="PODIUM Sharp Bold"/>
              </a:rPr>
              <a:t>First Past the Post</a:t>
            </a:r>
          </a:p>
        </p:txBody>
      </p:sp>
      <p:sp>
        <p:nvSpPr>
          <p:cNvPr id="8" name="Freeform 8"/>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9" name="Group 9"/>
          <p:cNvGrpSpPr/>
          <p:nvPr/>
        </p:nvGrpSpPr>
        <p:grpSpPr>
          <a:xfrm>
            <a:off x="0" y="9143313"/>
            <a:ext cx="18288000" cy="1143687"/>
            <a:chOff x="0" y="0"/>
            <a:chExt cx="4816593" cy="301218"/>
          </a:xfrm>
        </p:grpSpPr>
        <p:sp>
          <p:nvSpPr>
            <p:cNvPr id="10" name="Freeform 10"/>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1" name="TextBox 11"/>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12" name="TextBox 12"/>
          <p:cNvSpPr txBox="1"/>
          <p:nvPr/>
        </p:nvSpPr>
        <p:spPr>
          <a:xfrm>
            <a:off x="404687" y="3649785"/>
            <a:ext cx="11651896" cy="5356723"/>
          </a:xfrm>
          <a:prstGeom prst="rect">
            <a:avLst/>
          </a:prstGeom>
        </p:spPr>
        <p:txBody>
          <a:bodyPr lIns="0" tIns="0" rIns="0" bIns="0" rtlCol="0" anchor="t">
            <a:spAutoFit/>
          </a:bodyPr>
          <a:lstStyle/>
          <a:p>
            <a:pPr algn="l">
              <a:lnSpc>
                <a:spcPts val="3499"/>
              </a:lnSpc>
            </a:pPr>
            <a:r>
              <a:rPr lang="en-US" sz="2499" dirty="0">
                <a:solidFill>
                  <a:srgbClr val="000000"/>
                </a:solidFill>
                <a:latin typeface="Bio Sans"/>
                <a:ea typeface="Bio Sans"/>
                <a:cs typeface="Bio Sans"/>
                <a:sym typeface="Bio Sans"/>
              </a:rPr>
              <a:t>Before 1996, New Zealand used First-Past-the-Post (FPP). Think of this like a classic 100-meter sprint: whoever crosses the finish line first wins the gold, even if they only beat second place by a split second.</a:t>
            </a:r>
          </a:p>
          <a:p>
            <a:pPr algn="l">
              <a:lnSpc>
                <a:spcPts val="3499"/>
              </a:lnSpc>
            </a:pPr>
            <a:endParaRPr lang="en-US" sz="2499" dirty="0">
              <a:solidFill>
                <a:srgbClr val="000000"/>
              </a:solidFill>
              <a:latin typeface="Bio Sans"/>
              <a:ea typeface="Bio Sans"/>
              <a:cs typeface="Bio Sans"/>
              <a:sym typeface="Bio Sans"/>
            </a:endParaRPr>
          </a:p>
          <a:p>
            <a:pPr marL="539749" lvl="1" indent="-269875" algn="l">
              <a:lnSpc>
                <a:spcPts val="3499"/>
              </a:lnSpc>
              <a:buFont typeface="Arial"/>
              <a:buChar char="•"/>
            </a:pPr>
            <a:r>
              <a:rPr lang="en-US" sz="2499" dirty="0">
                <a:solidFill>
                  <a:srgbClr val="000000"/>
                </a:solidFill>
                <a:latin typeface="Bio Sans"/>
                <a:ea typeface="Bio Sans"/>
                <a:cs typeface="Bio Sans"/>
                <a:sym typeface="Bio Sans"/>
              </a:rPr>
              <a:t>How you vote: You get one tick for your </a:t>
            </a:r>
            <a:r>
              <a:rPr lang="en-US" sz="2499" dirty="0" err="1">
                <a:solidFill>
                  <a:srgbClr val="000000"/>
                </a:solidFill>
                <a:latin typeface="Bio Sans"/>
                <a:ea typeface="Bio Sans"/>
                <a:cs typeface="Bio Sans"/>
                <a:sym typeface="Bio Sans"/>
              </a:rPr>
              <a:t>favourite</a:t>
            </a:r>
            <a:r>
              <a:rPr lang="en-US" sz="2499" dirty="0">
                <a:solidFill>
                  <a:srgbClr val="000000"/>
                </a:solidFill>
                <a:latin typeface="Bio Sans"/>
                <a:ea typeface="Bio Sans"/>
                <a:cs typeface="Bio Sans"/>
                <a:sym typeface="Bio Sans"/>
              </a:rPr>
              <a:t> local candidate.</a:t>
            </a:r>
          </a:p>
          <a:p>
            <a:pPr marL="539749" lvl="1" indent="-269875">
              <a:lnSpc>
                <a:spcPts val="3499"/>
              </a:lnSpc>
              <a:buFont typeface="Arial"/>
              <a:buChar char="•"/>
            </a:pPr>
            <a:r>
              <a:rPr lang="en-US" sz="2499" dirty="0">
                <a:solidFill>
                  <a:srgbClr val="000000"/>
                </a:solidFill>
                <a:latin typeface="Bio Sans"/>
                <a:ea typeface="Bio Sans"/>
                <a:cs typeface="Bio Sans"/>
                <a:sym typeface="Bio Sans"/>
              </a:rPr>
              <a:t>How to win: The candidate with the most votes in an electorate wins that seat in Parliament. You don’t need a majority (over 50%) </a:t>
            </a:r>
            <a:r>
              <a:rPr lang="en-US" sz="2400" dirty="0">
                <a:latin typeface="Bio Sans" panose="020B0506020202040204" pitchFamily="34" charset="0"/>
              </a:rPr>
              <a:t>– </a:t>
            </a:r>
            <a:r>
              <a:rPr lang="en-US" sz="2499" dirty="0">
                <a:solidFill>
                  <a:srgbClr val="000000"/>
                </a:solidFill>
                <a:latin typeface="Bio Sans"/>
                <a:ea typeface="Bio Sans"/>
                <a:cs typeface="Bio Sans"/>
                <a:sym typeface="Bio Sans"/>
              </a:rPr>
              <a:t>you just need more votes than the next person.</a:t>
            </a:r>
          </a:p>
          <a:p>
            <a:pPr algn="l">
              <a:lnSpc>
                <a:spcPts val="3499"/>
              </a:lnSpc>
            </a:pPr>
            <a:endParaRPr lang="en-US" sz="2499" dirty="0">
              <a:solidFill>
                <a:srgbClr val="000000"/>
              </a:solidFill>
              <a:latin typeface="Bio Sans"/>
              <a:ea typeface="Bio Sans"/>
              <a:cs typeface="Bio Sans"/>
              <a:sym typeface="Bio Sans"/>
            </a:endParaRPr>
          </a:p>
          <a:p>
            <a:pPr>
              <a:lnSpc>
                <a:spcPts val="3499"/>
              </a:lnSpc>
              <a:spcBef>
                <a:spcPct val="0"/>
              </a:spcBef>
            </a:pPr>
            <a:r>
              <a:rPr lang="en-US" sz="2499" dirty="0">
                <a:solidFill>
                  <a:srgbClr val="000000"/>
                </a:solidFill>
                <a:latin typeface="Bio Sans"/>
                <a:ea typeface="Bio Sans"/>
                <a:cs typeface="Bio Sans"/>
                <a:sym typeface="Bio Sans"/>
              </a:rPr>
              <a:t>The vibe: It created a two-party monopoly where </a:t>
            </a:r>
            <a:r>
              <a:rPr lang="en-US" sz="2499" dirty="0" err="1">
                <a:solidFill>
                  <a:srgbClr val="000000"/>
                </a:solidFill>
                <a:latin typeface="Bio Sans"/>
                <a:ea typeface="Bio Sans"/>
                <a:cs typeface="Bio Sans"/>
                <a:sym typeface="Bio Sans"/>
              </a:rPr>
              <a:t>Labour</a:t>
            </a:r>
            <a:r>
              <a:rPr lang="en-US" sz="2499" dirty="0">
                <a:solidFill>
                  <a:srgbClr val="000000"/>
                </a:solidFill>
                <a:latin typeface="Bio Sans"/>
                <a:ea typeface="Bio Sans"/>
                <a:cs typeface="Bio Sans"/>
                <a:sym typeface="Bio Sans"/>
              </a:rPr>
              <a:t> and National dominated. Smaller parties get totally crushed </a:t>
            </a:r>
            <a:r>
              <a:rPr lang="en-US" sz="2400" dirty="0">
                <a:latin typeface="Bio Sans" panose="020B0506020202040204" pitchFamily="34" charset="0"/>
              </a:rPr>
              <a:t>– </a:t>
            </a:r>
            <a:r>
              <a:rPr lang="en-US" sz="2499" dirty="0">
                <a:solidFill>
                  <a:srgbClr val="000000"/>
                </a:solidFill>
                <a:latin typeface="Bio Sans"/>
                <a:ea typeface="Bio Sans"/>
                <a:cs typeface="Bio Sans"/>
                <a:sym typeface="Bio Sans"/>
              </a:rPr>
              <a:t>in 1978, the Social Credit party won 16% of the country's total votes but walked away with just 1 seat out of 92!</a:t>
            </a:r>
          </a:p>
        </p:txBody>
      </p:sp>
      <p:sp>
        <p:nvSpPr>
          <p:cNvPr id="13" name="TextBox 13"/>
          <p:cNvSpPr txBox="1"/>
          <p:nvPr/>
        </p:nvSpPr>
        <p:spPr>
          <a:xfrm>
            <a:off x="320968" y="2600072"/>
            <a:ext cx="10882426" cy="710323"/>
          </a:xfrm>
          <a:prstGeom prst="rect">
            <a:avLst/>
          </a:prstGeom>
        </p:spPr>
        <p:txBody>
          <a:bodyPr lIns="0" tIns="0" rIns="0" bIns="0" rtlCol="0" anchor="t">
            <a:spAutoFit/>
          </a:bodyPr>
          <a:lstStyle/>
          <a:p>
            <a:pPr algn="l">
              <a:lnSpc>
                <a:spcPts val="6222"/>
              </a:lnSpc>
            </a:pPr>
            <a:r>
              <a:rPr lang="en-US" sz="4444" dirty="0">
                <a:solidFill>
                  <a:srgbClr val="F4F4F4"/>
                </a:solidFill>
                <a:latin typeface="PODIUM Sharp Bold"/>
                <a:ea typeface="PODIUM Sharp Bold"/>
                <a:cs typeface="PODIUM Sharp Bold"/>
                <a:sym typeface="PODIUM Sharp Bold"/>
              </a:rPr>
              <a:t>The winner takes all</a:t>
            </a:r>
          </a:p>
        </p:txBody>
      </p:sp>
      <p:grpSp>
        <p:nvGrpSpPr>
          <p:cNvPr id="14" name="Group 14"/>
          <p:cNvGrpSpPr/>
          <p:nvPr/>
        </p:nvGrpSpPr>
        <p:grpSpPr>
          <a:xfrm>
            <a:off x="-186633" y="9401732"/>
            <a:ext cx="18661267" cy="677973"/>
            <a:chOff x="0" y="0"/>
            <a:chExt cx="24881689" cy="903964"/>
          </a:xfrm>
        </p:grpSpPr>
        <p:sp>
          <p:nvSpPr>
            <p:cNvPr id="15" name="Freeform 15"/>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6" name="Freeform 16"/>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17" name="Freeform 17"/>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18" name="Freeform 18"/>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19" name="Freeform 19"/>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39000"/>
            </a:blip>
            <a:stretch>
              <a:fillRect t="-3642" b="-3642"/>
            </a:stretch>
          </a:blipFill>
        </p:spPr>
        <p:txBody>
          <a:bodyPr/>
          <a:lstStyle/>
          <a:p>
            <a:endParaRPr lang="en-NZ"/>
          </a:p>
        </p:txBody>
      </p:sp>
      <p:sp>
        <p:nvSpPr>
          <p:cNvPr id="3" name="Freeform 3"/>
          <p:cNvSpPr/>
          <p:nvPr/>
        </p:nvSpPr>
        <p:spPr>
          <a:xfrm>
            <a:off x="90063" y="-38100"/>
            <a:ext cx="3406586" cy="1162242"/>
          </a:xfrm>
          <a:custGeom>
            <a:avLst/>
            <a:gdLst/>
            <a:ahLst/>
            <a:cxnLst/>
            <a:rect l="l" t="t" r="r" b="b"/>
            <a:pathLst>
              <a:path w="3406586" h="1162242">
                <a:moveTo>
                  <a:pt x="0" y="0"/>
                </a:moveTo>
                <a:lnTo>
                  <a:pt x="3406586" y="0"/>
                </a:lnTo>
                <a:lnTo>
                  <a:pt x="3406586" y="1162242"/>
                </a:lnTo>
                <a:lnTo>
                  <a:pt x="0" y="1162242"/>
                </a:lnTo>
                <a:lnTo>
                  <a:pt x="0" y="0"/>
                </a:lnTo>
                <a:close/>
              </a:path>
            </a:pathLst>
          </a:custGeom>
          <a:blipFill>
            <a:blip r:embed="rId3"/>
            <a:stretch>
              <a:fillRect t="-53747" b="-53799"/>
            </a:stretch>
          </a:blipFill>
        </p:spPr>
        <p:txBody>
          <a:bodyPr/>
          <a:lstStyle/>
          <a:p>
            <a:endParaRPr lang="en-NZ"/>
          </a:p>
        </p:txBody>
      </p:sp>
      <p:sp>
        <p:nvSpPr>
          <p:cNvPr id="4" name="Freeform 4"/>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4"/>
            <a:stretch>
              <a:fillRect/>
            </a:stretch>
          </a:blipFill>
        </p:spPr>
        <p:txBody>
          <a:bodyPr/>
          <a:lstStyle/>
          <a:p>
            <a:endParaRPr lang="en-NZ"/>
          </a:p>
        </p:txBody>
      </p:sp>
      <p:grpSp>
        <p:nvGrpSpPr>
          <p:cNvPr id="5" name="Group 5"/>
          <p:cNvGrpSpPr/>
          <p:nvPr/>
        </p:nvGrpSpPr>
        <p:grpSpPr>
          <a:xfrm>
            <a:off x="0" y="9143313"/>
            <a:ext cx="18288000" cy="1143687"/>
            <a:chOff x="0" y="0"/>
            <a:chExt cx="4816593" cy="301218"/>
          </a:xfrm>
        </p:grpSpPr>
        <p:sp>
          <p:nvSpPr>
            <p:cNvPr id="6" name="Freeform 6"/>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7" name="TextBox 7"/>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8" name="TextBox 8"/>
          <p:cNvSpPr txBox="1"/>
          <p:nvPr/>
        </p:nvSpPr>
        <p:spPr>
          <a:xfrm>
            <a:off x="3573384" y="6042306"/>
            <a:ext cx="11133216" cy="844552"/>
          </a:xfrm>
          <a:prstGeom prst="rect">
            <a:avLst/>
          </a:prstGeom>
        </p:spPr>
        <p:txBody>
          <a:bodyPr wrap="square" lIns="0" tIns="0" rIns="0" bIns="0" rtlCol="0" anchor="t">
            <a:spAutoFit/>
          </a:bodyPr>
          <a:lstStyle/>
          <a:p>
            <a:pPr algn="ctr">
              <a:lnSpc>
                <a:spcPts val="6999"/>
              </a:lnSpc>
              <a:spcBef>
                <a:spcPct val="0"/>
              </a:spcBef>
            </a:pPr>
            <a:r>
              <a:rPr lang="en-US" sz="4999" dirty="0">
                <a:solidFill>
                  <a:srgbClr val="000000"/>
                </a:solidFill>
                <a:latin typeface="Bio Sans"/>
                <a:ea typeface="Bio Sans"/>
                <a:cs typeface="Bio Sans"/>
                <a:sym typeface="Bio Sans"/>
              </a:rPr>
              <a:t>The next step is to form a government!</a:t>
            </a:r>
          </a:p>
        </p:txBody>
      </p:sp>
      <p:grpSp>
        <p:nvGrpSpPr>
          <p:cNvPr id="9" name="Group 9"/>
          <p:cNvGrpSpPr/>
          <p:nvPr/>
        </p:nvGrpSpPr>
        <p:grpSpPr>
          <a:xfrm>
            <a:off x="-48845" y="2889256"/>
            <a:ext cx="18288000" cy="3077328"/>
            <a:chOff x="0" y="0"/>
            <a:chExt cx="2854277" cy="480290"/>
          </a:xfrm>
        </p:grpSpPr>
        <p:sp>
          <p:nvSpPr>
            <p:cNvPr id="10" name="Freeform 10"/>
            <p:cNvSpPr/>
            <p:nvPr/>
          </p:nvSpPr>
          <p:spPr>
            <a:xfrm>
              <a:off x="0" y="0"/>
              <a:ext cx="2854277" cy="480290"/>
            </a:xfrm>
            <a:custGeom>
              <a:avLst/>
              <a:gdLst/>
              <a:ahLst/>
              <a:cxnLst/>
              <a:rect l="l" t="t" r="r" b="b"/>
              <a:pathLst>
                <a:path w="2854277" h="480290">
                  <a:moveTo>
                    <a:pt x="0" y="0"/>
                  </a:moveTo>
                  <a:lnTo>
                    <a:pt x="2854277" y="0"/>
                  </a:lnTo>
                  <a:lnTo>
                    <a:pt x="2854277" y="480290"/>
                  </a:lnTo>
                  <a:lnTo>
                    <a:pt x="0" y="480290"/>
                  </a:lnTo>
                  <a:close/>
                </a:path>
              </a:pathLst>
            </a:custGeom>
            <a:solidFill>
              <a:srgbClr val="502366"/>
            </a:solidFill>
          </p:spPr>
          <p:txBody>
            <a:bodyPr/>
            <a:lstStyle/>
            <a:p>
              <a:endParaRPr lang="en-NZ"/>
            </a:p>
          </p:txBody>
        </p:sp>
        <p:sp>
          <p:nvSpPr>
            <p:cNvPr id="11" name="TextBox 11"/>
            <p:cNvSpPr txBox="1"/>
            <p:nvPr/>
          </p:nvSpPr>
          <p:spPr>
            <a:xfrm>
              <a:off x="0" y="-28575"/>
              <a:ext cx="2854277" cy="508865"/>
            </a:xfrm>
            <a:prstGeom prst="rect">
              <a:avLst/>
            </a:prstGeom>
          </p:spPr>
          <p:txBody>
            <a:bodyPr lIns="50800" tIns="50800" rIns="50800" bIns="50800" rtlCol="0" anchor="ctr"/>
            <a:lstStyle/>
            <a:p>
              <a:pPr algn="ctr">
                <a:lnSpc>
                  <a:spcPts val="2659"/>
                </a:lnSpc>
              </a:pPr>
              <a:endParaRPr/>
            </a:p>
          </p:txBody>
        </p:sp>
      </p:grpSp>
      <p:sp>
        <p:nvSpPr>
          <p:cNvPr id="12" name="TextBox 12"/>
          <p:cNvSpPr txBox="1"/>
          <p:nvPr/>
        </p:nvSpPr>
        <p:spPr>
          <a:xfrm>
            <a:off x="287852" y="3225163"/>
            <a:ext cx="17633657" cy="2281690"/>
          </a:xfrm>
          <a:prstGeom prst="rect">
            <a:avLst/>
          </a:prstGeom>
        </p:spPr>
        <p:txBody>
          <a:bodyPr lIns="0" tIns="0" rIns="0" bIns="0" rtlCol="0" anchor="t">
            <a:spAutoFit/>
          </a:bodyPr>
          <a:lstStyle/>
          <a:p>
            <a:pPr algn="ctr">
              <a:lnSpc>
                <a:spcPts val="9162"/>
              </a:lnSpc>
            </a:pPr>
            <a:r>
              <a:rPr lang="en-US" sz="6544" b="1">
                <a:solidFill>
                  <a:srgbClr val="F4F4F4"/>
                </a:solidFill>
                <a:latin typeface="PODIUM Sharp Bold"/>
                <a:ea typeface="PODIUM Sharp Bold"/>
                <a:cs typeface="PODIUM Sharp Bold"/>
                <a:sym typeface="PODIUM Sharp Bold"/>
              </a:rPr>
              <a:t>Now we know how many seats each party has in parliament</a:t>
            </a:r>
          </a:p>
        </p:txBody>
      </p:sp>
      <p:grpSp>
        <p:nvGrpSpPr>
          <p:cNvPr id="13" name="Group 13"/>
          <p:cNvGrpSpPr/>
          <p:nvPr/>
        </p:nvGrpSpPr>
        <p:grpSpPr>
          <a:xfrm>
            <a:off x="-186633" y="9401732"/>
            <a:ext cx="18661267" cy="677973"/>
            <a:chOff x="0" y="0"/>
            <a:chExt cx="24881689" cy="903964"/>
          </a:xfrm>
        </p:grpSpPr>
        <p:sp>
          <p:nvSpPr>
            <p:cNvPr id="14" name="Freeform 14"/>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5"/>
              <a:stretch>
                <a:fillRect/>
              </a:stretch>
            </a:blipFill>
          </p:spPr>
          <p:txBody>
            <a:bodyPr/>
            <a:lstStyle/>
            <a:p>
              <a:endParaRPr lang="en-NZ"/>
            </a:p>
          </p:txBody>
        </p:sp>
        <p:sp>
          <p:nvSpPr>
            <p:cNvPr id="15" name="Freeform 15"/>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6"/>
              <a:stretch>
                <a:fillRect/>
              </a:stretch>
            </a:blipFill>
          </p:spPr>
          <p:txBody>
            <a:bodyPr/>
            <a:lstStyle/>
            <a:p>
              <a:endParaRPr lang="en-NZ"/>
            </a:p>
          </p:txBody>
        </p:sp>
        <p:sp>
          <p:nvSpPr>
            <p:cNvPr id="16" name="Freeform 16"/>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5"/>
              <a:stretch>
                <a:fillRect/>
              </a:stretch>
            </a:blipFill>
          </p:spPr>
          <p:txBody>
            <a:bodyPr/>
            <a:lstStyle/>
            <a:p>
              <a:endParaRPr lang="en-NZ"/>
            </a:p>
          </p:txBody>
        </p:sp>
        <p:sp>
          <p:nvSpPr>
            <p:cNvPr id="17" name="Freeform 17"/>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6"/>
              <a:stretch>
                <a:fillRect/>
              </a:stretch>
            </a:blipFill>
          </p:spPr>
          <p:txBody>
            <a:bodyPr/>
            <a:lstStyle/>
            <a:p>
              <a:endParaRPr lang="en-NZ"/>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6633" y="1371523"/>
            <a:ext cx="18474633" cy="1255000"/>
            <a:chOff x="0" y="0"/>
            <a:chExt cx="2883406" cy="195873"/>
          </a:xfrm>
        </p:grpSpPr>
        <p:sp>
          <p:nvSpPr>
            <p:cNvPr id="3" name="Freeform 3"/>
            <p:cNvSpPr/>
            <p:nvPr/>
          </p:nvSpPr>
          <p:spPr>
            <a:xfrm>
              <a:off x="0" y="0"/>
              <a:ext cx="2883406" cy="195873"/>
            </a:xfrm>
            <a:custGeom>
              <a:avLst/>
              <a:gdLst/>
              <a:ahLst/>
              <a:cxnLst/>
              <a:rect l="l" t="t" r="r" b="b"/>
              <a:pathLst>
                <a:path w="2883406" h="195873">
                  <a:moveTo>
                    <a:pt x="0" y="0"/>
                  </a:moveTo>
                  <a:lnTo>
                    <a:pt x="2883406" y="0"/>
                  </a:lnTo>
                  <a:lnTo>
                    <a:pt x="2883406" y="195873"/>
                  </a:lnTo>
                  <a:lnTo>
                    <a:pt x="0" y="195873"/>
                  </a:lnTo>
                  <a:close/>
                </a:path>
              </a:pathLst>
            </a:custGeom>
            <a:solidFill>
              <a:srgbClr val="502366"/>
            </a:solidFill>
          </p:spPr>
          <p:txBody>
            <a:bodyPr/>
            <a:lstStyle/>
            <a:p>
              <a:endParaRPr lang="en-NZ"/>
            </a:p>
          </p:txBody>
        </p:sp>
        <p:sp>
          <p:nvSpPr>
            <p:cNvPr id="4" name="TextBox 4"/>
            <p:cNvSpPr txBox="1"/>
            <p:nvPr/>
          </p:nvSpPr>
          <p:spPr>
            <a:xfrm>
              <a:off x="0" y="-28575"/>
              <a:ext cx="2883406" cy="224448"/>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1033644" y="257394"/>
            <a:ext cx="6959081" cy="8624791"/>
            <a:chOff x="0" y="0"/>
            <a:chExt cx="5123622" cy="6350000"/>
          </a:xfrm>
        </p:grpSpPr>
        <p:sp>
          <p:nvSpPr>
            <p:cNvPr id="6" name="Freeform 6"/>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2"/>
              <a:stretch>
                <a:fillRect l="-49159" r="-49159"/>
              </a:stretch>
            </a:blipFill>
          </p:spPr>
          <p:txBody>
            <a:bodyPr/>
            <a:lstStyle/>
            <a:p>
              <a:endParaRPr lang="en-NZ"/>
            </a:p>
          </p:txBody>
        </p:sp>
      </p:grpSp>
      <p:sp>
        <p:nvSpPr>
          <p:cNvPr id="7" name="TextBox 7"/>
          <p:cNvSpPr txBox="1"/>
          <p:nvPr/>
        </p:nvSpPr>
        <p:spPr>
          <a:xfrm>
            <a:off x="84543" y="1377291"/>
            <a:ext cx="10882426" cy="1119640"/>
          </a:xfrm>
          <a:prstGeom prst="rect">
            <a:avLst/>
          </a:prstGeom>
        </p:spPr>
        <p:txBody>
          <a:bodyPr lIns="0" tIns="0" rIns="0" bIns="0" rtlCol="0" anchor="t">
            <a:spAutoFit/>
          </a:bodyPr>
          <a:lstStyle/>
          <a:p>
            <a:pPr algn="l">
              <a:lnSpc>
                <a:spcPts val="9162"/>
              </a:lnSpc>
            </a:pPr>
            <a:r>
              <a:rPr lang="en-US" sz="6544" b="1">
                <a:solidFill>
                  <a:srgbClr val="F4F4F4"/>
                </a:solidFill>
                <a:latin typeface="PODIUM Sharp Bold"/>
                <a:ea typeface="PODIUM Sharp Bold"/>
                <a:cs typeface="PODIUM Sharp Bold"/>
                <a:sym typeface="PODIUM Sharp Bold"/>
              </a:rPr>
              <a:t>Build a Government</a:t>
            </a:r>
          </a:p>
        </p:txBody>
      </p:sp>
      <p:grpSp>
        <p:nvGrpSpPr>
          <p:cNvPr id="8" name="Group 8"/>
          <p:cNvGrpSpPr/>
          <p:nvPr/>
        </p:nvGrpSpPr>
        <p:grpSpPr>
          <a:xfrm>
            <a:off x="504295" y="3150696"/>
            <a:ext cx="10090768" cy="5409031"/>
            <a:chOff x="0" y="0"/>
            <a:chExt cx="1574904" cy="844208"/>
          </a:xfrm>
        </p:grpSpPr>
        <p:sp>
          <p:nvSpPr>
            <p:cNvPr id="9" name="Freeform 9"/>
            <p:cNvSpPr/>
            <p:nvPr/>
          </p:nvSpPr>
          <p:spPr>
            <a:xfrm>
              <a:off x="0" y="0"/>
              <a:ext cx="1574904" cy="844208"/>
            </a:xfrm>
            <a:custGeom>
              <a:avLst/>
              <a:gdLst/>
              <a:ahLst/>
              <a:cxnLst/>
              <a:rect l="l" t="t" r="r" b="b"/>
              <a:pathLst>
                <a:path w="1574904" h="844208">
                  <a:moveTo>
                    <a:pt x="0" y="0"/>
                  </a:moveTo>
                  <a:lnTo>
                    <a:pt x="1574904" y="0"/>
                  </a:lnTo>
                  <a:lnTo>
                    <a:pt x="1574904" y="844208"/>
                  </a:lnTo>
                  <a:lnTo>
                    <a:pt x="0" y="844208"/>
                  </a:lnTo>
                  <a:close/>
                </a:path>
              </a:pathLst>
            </a:custGeom>
            <a:solidFill>
              <a:srgbClr val="C668F9"/>
            </a:solidFill>
          </p:spPr>
          <p:txBody>
            <a:bodyPr/>
            <a:lstStyle/>
            <a:p>
              <a:endParaRPr lang="en-NZ"/>
            </a:p>
          </p:txBody>
        </p:sp>
        <p:sp>
          <p:nvSpPr>
            <p:cNvPr id="10" name="TextBox 10"/>
            <p:cNvSpPr txBox="1"/>
            <p:nvPr/>
          </p:nvSpPr>
          <p:spPr>
            <a:xfrm>
              <a:off x="0" y="-28575"/>
              <a:ext cx="1574904" cy="872783"/>
            </a:xfrm>
            <a:prstGeom prst="rect">
              <a:avLst/>
            </a:prstGeom>
          </p:spPr>
          <p:txBody>
            <a:bodyPr lIns="50800" tIns="50800" rIns="50800" bIns="50800" rtlCol="0" anchor="ctr"/>
            <a:lstStyle/>
            <a:p>
              <a:pPr algn="ctr">
                <a:lnSpc>
                  <a:spcPts val="2659"/>
                </a:lnSpc>
              </a:pPr>
              <a:endParaRPr/>
            </a:p>
          </p:txBody>
        </p:sp>
      </p:grpSp>
      <p:sp>
        <p:nvSpPr>
          <p:cNvPr id="11" name="Freeform 11"/>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12" name="Group 12"/>
          <p:cNvGrpSpPr/>
          <p:nvPr/>
        </p:nvGrpSpPr>
        <p:grpSpPr>
          <a:xfrm>
            <a:off x="0" y="9143313"/>
            <a:ext cx="18288000" cy="1143687"/>
            <a:chOff x="0" y="0"/>
            <a:chExt cx="4816593" cy="301218"/>
          </a:xfrm>
        </p:grpSpPr>
        <p:sp>
          <p:nvSpPr>
            <p:cNvPr id="13" name="Freeform 13"/>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4" name="TextBox 14"/>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15" name="TextBox 15"/>
          <p:cNvSpPr txBox="1"/>
          <p:nvPr/>
        </p:nvSpPr>
        <p:spPr>
          <a:xfrm>
            <a:off x="910781" y="3950211"/>
            <a:ext cx="9277795" cy="3733800"/>
          </a:xfrm>
          <a:prstGeom prst="rect">
            <a:avLst/>
          </a:prstGeom>
        </p:spPr>
        <p:txBody>
          <a:bodyPr lIns="0" tIns="0" rIns="0" bIns="0" rtlCol="0" anchor="t">
            <a:spAutoFit/>
          </a:bodyPr>
          <a:lstStyle/>
          <a:p>
            <a:pPr algn="ctr">
              <a:lnSpc>
                <a:spcPts val="4200"/>
              </a:lnSpc>
            </a:pPr>
            <a:r>
              <a:rPr lang="en-US" sz="3000" b="1" dirty="0">
                <a:solidFill>
                  <a:srgbClr val="000000"/>
                </a:solidFill>
                <a:latin typeface="PODIUM Sharp Bold"/>
                <a:ea typeface="PODIUM Sharp Bold"/>
                <a:cs typeface="PODIUM Sharp Bold"/>
                <a:sym typeface="PODIUM Sharp Bold"/>
              </a:rPr>
              <a:t>A government is the team of politicians </a:t>
            </a:r>
            <a:r>
              <a:rPr lang="en-US" sz="3200" dirty="0">
                <a:latin typeface="PODIUM Sharp 2.12" panose="00000908000000000000" pitchFamily="50" charset="0"/>
              </a:rPr>
              <a:t>–</a:t>
            </a:r>
            <a:r>
              <a:rPr lang="en-US" sz="3200" dirty="0">
                <a:latin typeface="Bio Sans" panose="020B0506020202040204" pitchFamily="34" charset="0"/>
              </a:rPr>
              <a:t> </a:t>
            </a:r>
            <a:r>
              <a:rPr lang="en-US" sz="3000" b="1" dirty="0">
                <a:solidFill>
                  <a:srgbClr val="000000"/>
                </a:solidFill>
                <a:latin typeface="PODIUM Sharp Bold"/>
                <a:ea typeface="PODIUM Sharp Bold"/>
                <a:cs typeface="PODIUM Sharp Bold"/>
                <a:sym typeface="PODIUM Sharp Bold"/>
              </a:rPr>
              <a:t>led by the winning party or coalition</a:t>
            </a:r>
            <a:r>
              <a:rPr lang="en-US" sz="3000" b="1" dirty="0">
                <a:solidFill>
                  <a:srgbClr val="000000"/>
                </a:solidFill>
                <a:latin typeface="PODIUM Sharp 2.12" panose="00000908000000000000" pitchFamily="50" charset="0"/>
                <a:ea typeface="PODIUM Sharp Bold"/>
                <a:cs typeface="PODIUM Sharp Bold"/>
                <a:sym typeface="PODIUM Sharp Bold"/>
              </a:rPr>
              <a:t> </a:t>
            </a:r>
            <a:r>
              <a:rPr lang="en-US" sz="3200" dirty="0">
                <a:latin typeface="PODIUM Sharp 2.12" panose="00000908000000000000" pitchFamily="50" charset="0"/>
              </a:rPr>
              <a:t>– </a:t>
            </a:r>
            <a:r>
              <a:rPr lang="en-US" sz="3000" b="1" dirty="0">
                <a:solidFill>
                  <a:srgbClr val="000000"/>
                </a:solidFill>
                <a:latin typeface="PODIUM Sharp Bold"/>
                <a:ea typeface="PODIUM Sharp Bold"/>
                <a:cs typeface="PODIUM Sharp Bold"/>
                <a:sym typeface="PODIUM Sharp Bold"/>
              </a:rPr>
              <a:t>that actually runs the country day-to-day. To make sure no single group gets total control, power is split into three separate teams</a:t>
            </a:r>
          </a:p>
        </p:txBody>
      </p:sp>
      <p:grpSp>
        <p:nvGrpSpPr>
          <p:cNvPr id="16" name="Group 16"/>
          <p:cNvGrpSpPr/>
          <p:nvPr/>
        </p:nvGrpSpPr>
        <p:grpSpPr>
          <a:xfrm>
            <a:off x="-186633" y="9401732"/>
            <a:ext cx="18661267" cy="677973"/>
            <a:chOff x="0" y="0"/>
            <a:chExt cx="24881689" cy="903964"/>
          </a:xfrm>
        </p:grpSpPr>
        <p:sp>
          <p:nvSpPr>
            <p:cNvPr id="17" name="Freeform 17"/>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8" name="Freeform 18"/>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19" name="Freeform 19"/>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20" name="Freeform 20"/>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21" name="Freeform 21"/>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033644" y="257394"/>
            <a:ext cx="6959081" cy="8624791"/>
            <a:chOff x="0" y="0"/>
            <a:chExt cx="5123622" cy="6350000"/>
          </a:xfrm>
        </p:grpSpPr>
        <p:sp>
          <p:nvSpPr>
            <p:cNvPr id="3" name="Freeform 3"/>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2"/>
              <a:stretch>
                <a:fillRect l="-42986" r="-42986"/>
              </a:stretch>
            </a:blipFill>
          </p:spPr>
          <p:txBody>
            <a:bodyPr/>
            <a:lstStyle/>
            <a:p>
              <a:endParaRPr lang="en-NZ"/>
            </a:p>
          </p:txBody>
        </p:sp>
      </p:grpSp>
      <p:grpSp>
        <p:nvGrpSpPr>
          <p:cNvPr id="4" name="Group 4"/>
          <p:cNvGrpSpPr/>
          <p:nvPr/>
        </p:nvGrpSpPr>
        <p:grpSpPr>
          <a:xfrm>
            <a:off x="-186633" y="1371523"/>
            <a:ext cx="18474633" cy="1255000"/>
            <a:chOff x="0" y="0"/>
            <a:chExt cx="2883406" cy="195873"/>
          </a:xfrm>
        </p:grpSpPr>
        <p:sp>
          <p:nvSpPr>
            <p:cNvPr id="5" name="Freeform 5"/>
            <p:cNvSpPr/>
            <p:nvPr/>
          </p:nvSpPr>
          <p:spPr>
            <a:xfrm>
              <a:off x="0" y="0"/>
              <a:ext cx="2883406" cy="195873"/>
            </a:xfrm>
            <a:custGeom>
              <a:avLst/>
              <a:gdLst/>
              <a:ahLst/>
              <a:cxnLst/>
              <a:rect l="l" t="t" r="r" b="b"/>
              <a:pathLst>
                <a:path w="2883406" h="195873">
                  <a:moveTo>
                    <a:pt x="0" y="0"/>
                  </a:moveTo>
                  <a:lnTo>
                    <a:pt x="2883406" y="0"/>
                  </a:lnTo>
                  <a:lnTo>
                    <a:pt x="2883406" y="195873"/>
                  </a:lnTo>
                  <a:lnTo>
                    <a:pt x="0" y="195873"/>
                  </a:lnTo>
                  <a:close/>
                </a:path>
              </a:pathLst>
            </a:custGeom>
            <a:solidFill>
              <a:srgbClr val="502366"/>
            </a:solidFill>
          </p:spPr>
          <p:txBody>
            <a:bodyPr/>
            <a:lstStyle/>
            <a:p>
              <a:endParaRPr lang="en-NZ"/>
            </a:p>
          </p:txBody>
        </p:sp>
        <p:sp>
          <p:nvSpPr>
            <p:cNvPr id="6" name="TextBox 6"/>
            <p:cNvSpPr txBox="1"/>
            <p:nvPr/>
          </p:nvSpPr>
          <p:spPr>
            <a:xfrm>
              <a:off x="0" y="-28575"/>
              <a:ext cx="2883406" cy="224448"/>
            </a:xfrm>
            <a:prstGeom prst="rect">
              <a:avLst/>
            </a:prstGeom>
          </p:spPr>
          <p:txBody>
            <a:bodyPr lIns="50800" tIns="50800" rIns="50800" bIns="50800" rtlCol="0" anchor="ctr"/>
            <a:lstStyle/>
            <a:p>
              <a:pPr algn="ctr">
                <a:lnSpc>
                  <a:spcPts val="2659"/>
                </a:lnSpc>
              </a:pPr>
              <a:endParaRPr/>
            </a:p>
          </p:txBody>
        </p:sp>
      </p:grpSp>
      <p:grpSp>
        <p:nvGrpSpPr>
          <p:cNvPr id="7" name="Group 7"/>
          <p:cNvGrpSpPr/>
          <p:nvPr/>
        </p:nvGrpSpPr>
        <p:grpSpPr>
          <a:xfrm>
            <a:off x="0" y="9143313"/>
            <a:ext cx="18288000" cy="1143687"/>
            <a:chOff x="0" y="0"/>
            <a:chExt cx="4816593" cy="301218"/>
          </a:xfrm>
        </p:grpSpPr>
        <p:sp>
          <p:nvSpPr>
            <p:cNvPr id="8" name="Freeform 8"/>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9" name="TextBox 9"/>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grpSp>
        <p:nvGrpSpPr>
          <p:cNvPr id="10" name="Group 10"/>
          <p:cNvGrpSpPr/>
          <p:nvPr/>
        </p:nvGrpSpPr>
        <p:grpSpPr>
          <a:xfrm>
            <a:off x="-186633" y="9401732"/>
            <a:ext cx="18661267" cy="677973"/>
            <a:chOff x="0" y="0"/>
            <a:chExt cx="24881689" cy="903964"/>
          </a:xfrm>
        </p:grpSpPr>
        <p:sp>
          <p:nvSpPr>
            <p:cNvPr id="11" name="Freeform 11"/>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3"/>
              <a:stretch>
                <a:fillRect/>
              </a:stretch>
            </a:blipFill>
          </p:spPr>
          <p:txBody>
            <a:bodyPr/>
            <a:lstStyle/>
            <a:p>
              <a:endParaRPr lang="en-NZ"/>
            </a:p>
          </p:txBody>
        </p:sp>
        <p:sp>
          <p:nvSpPr>
            <p:cNvPr id="12" name="Freeform 12"/>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4"/>
              <a:stretch>
                <a:fillRect/>
              </a:stretch>
            </a:blipFill>
          </p:spPr>
          <p:txBody>
            <a:bodyPr/>
            <a:lstStyle/>
            <a:p>
              <a:endParaRPr lang="en-NZ"/>
            </a:p>
          </p:txBody>
        </p:sp>
        <p:sp>
          <p:nvSpPr>
            <p:cNvPr id="13" name="Freeform 13"/>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3"/>
              <a:stretch>
                <a:fillRect/>
              </a:stretch>
            </a:blipFill>
          </p:spPr>
          <p:txBody>
            <a:bodyPr/>
            <a:lstStyle/>
            <a:p>
              <a:endParaRPr lang="en-NZ"/>
            </a:p>
          </p:txBody>
        </p:sp>
        <p:sp>
          <p:nvSpPr>
            <p:cNvPr id="14" name="Freeform 14"/>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4"/>
              <a:stretch>
                <a:fillRect/>
              </a:stretch>
            </a:blipFill>
          </p:spPr>
          <p:txBody>
            <a:bodyPr/>
            <a:lstStyle/>
            <a:p>
              <a:endParaRPr lang="en-NZ"/>
            </a:p>
          </p:txBody>
        </p:sp>
      </p:grpSp>
      <p:sp>
        <p:nvSpPr>
          <p:cNvPr id="15" name="Freeform 15"/>
          <p:cNvSpPr/>
          <p:nvPr/>
        </p:nvSpPr>
        <p:spPr>
          <a:xfrm>
            <a:off x="16095113" y="66552"/>
            <a:ext cx="2124644" cy="1255472"/>
          </a:xfrm>
          <a:custGeom>
            <a:avLst/>
            <a:gdLst/>
            <a:ahLst/>
            <a:cxnLst/>
            <a:rect l="l" t="t" r="r" b="b"/>
            <a:pathLst>
              <a:path w="2124644" h="1255472">
                <a:moveTo>
                  <a:pt x="0" y="0"/>
                </a:moveTo>
                <a:lnTo>
                  <a:pt x="2124644" y="0"/>
                </a:lnTo>
                <a:lnTo>
                  <a:pt x="2124644" y="1255472"/>
                </a:lnTo>
                <a:lnTo>
                  <a:pt x="0" y="1255472"/>
                </a:lnTo>
                <a:lnTo>
                  <a:pt x="0" y="0"/>
                </a:lnTo>
                <a:close/>
              </a:path>
            </a:pathLst>
          </a:custGeom>
          <a:blipFill>
            <a:blip r:embed="rId5"/>
            <a:stretch>
              <a:fillRect/>
            </a:stretch>
          </a:blipFill>
        </p:spPr>
        <p:txBody>
          <a:bodyPr/>
          <a:lstStyle/>
          <a:p>
            <a:endParaRPr lang="en-NZ"/>
          </a:p>
        </p:txBody>
      </p:sp>
      <p:sp>
        <p:nvSpPr>
          <p:cNvPr id="16" name="Freeform 16"/>
          <p:cNvSpPr/>
          <p:nvPr/>
        </p:nvSpPr>
        <p:spPr>
          <a:xfrm>
            <a:off x="13761" y="32277"/>
            <a:ext cx="4162711" cy="1304971"/>
          </a:xfrm>
          <a:custGeom>
            <a:avLst/>
            <a:gdLst/>
            <a:ahLst/>
            <a:cxnLst/>
            <a:rect l="l" t="t" r="r" b="b"/>
            <a:pathLst>
              <a:path w="4162711" h="1304971">
                <a:moveTo>
                  <a:pt x="0" y="0"/>
                </a:moveTo>
                <a:lnTo>
                  <a:pt x="4162711" y="0"/>
                </a:lnTo>
                <a:lnTo>
                  <a:pt x="4162711" y="1304972"/>
                </a:lnTo>
                <a:lnTo>
                  <a:pt x="0" y="1304972"/>
                </a:lnTo>
                <a:lnTo>
                  <a:pt x="0" y="0"/>
                </a:lnTo>
                <a:close/>
              </a:path>
            </a:pathLst>
          </a:custGeom>
          <a:blipFill>
            <a:blip r:embed="rId6"/>
            <a:stretch>
              <a:fillRect t="-70686" b="-54870"/>
            </a:stretch>
          </a:blipFill>
        </p:spPr>
        <p:txBody>
          <a:bodyPr/>
          <a:lstStyle/>
          <a:p>
            <a:endParaRPr lang="en-NZ"/>
          </a:p>
        </p:txBody>
      </p:sp>
      <p:sp>
        <p:nvSpPr>
          <p:cNvPr id="17" name="TextBox 17"/>
          <p:cNvSpPr txBox="1"/>
          <p:nvPr/>
        </p:nvSpPr>
        <p:spPr>
          <a:xfrm>
            <a:off x="1793356" y="7236398"/>
            <a:ext cx="6020296" cy="553847"/>
          </a:xfrm>
          <a:prstGeom prst="rect">
            <a:avLst/>
          </a:prstGeom>
        </p:spPr>
        <p:txBody>
          <a:bodyPr lIns="0" tIns="0" rIns="0" bIns="0" rtlCol="0" anchor="t">
            <a:spAutoFit/>
          </a:bodyPr>
          <a:lstStyle/>
          <a:p>
            <a:pPr algn="ctr">
              <a:lnSpc>
                <a:spcPts val="4648"/>
              </a:lnSpc>
              <a:spcBef>
                <a:spcPct val="0"/>
              </a:spcBef>
            </a:pPr>
            <a:endParaRPr/>
          </a:p>
        </p:txBody>
      </p:sp>
      <p:sp>
        <p:nvSpPr>
          <p:cNvPr id="18" name="TextBox 18"/>
          <p:cNvSpPr txBox="1"/>
          <p:nvPr/>
        </p:nvSpPr>
        <p:spPr>
          <a:xfrm>
            <a:off x="3986016" y="8576686"/>
            <a:ext cx="3552329" cy="553847"/>
          </a:xfrm>
          <a:prstGeom prst="rect">
            <a:avLst/>
          </a:prstGeom>
        </p:spPr>
        <p:txBody>
          <a:bodyPr lIns="0" tIns="0" rIns="0" bIns="0" rtlCol="0" anchor="t">
            <a:spAutoFit/>
          </a:bodyPr>
          <a:lstStyle/>
          <a:p>
            <a:pPr algn="ctr">
              <a:lnSpc>
                <a:spcPts val="4648"/>
              </a:lnSpc>
              <a:spcBef>
                <a:spcPct val="0"/>
              </a:spcBef>
            </a:pPr>
            <a:endParaRPr/>
          </a:p>
        </p:txBody>
      </p:sp>
      <p:sp>
        <p:nvSpPr>
          <p:cNvPr id="19" name="TextBox 19"/>
          <p:cNvSpPr txBox="1"/>
          <p:nvPr/>
        </p:nvSpPr>
        <p:spPr>
          <a:xfrm>
            <a:off x="352753" y="2826549"/>
            <a:ext cx="10270240" cy="5920105"/>
          </a:xfrm>
          <a:prstGeom prst="rect">
            <a:avLst/>
          </a:prstGeom>
        </p:spPr>
        <p:txBody>
          <a:bodyPr lIns="0" tIns="0" rIns="0" bIns="0" rtlCol="0" anchor="t">
            <a:spAutoFit/>
          </a:bodyPr>
          <a:lstStyle/>
          <a:p>
            <a:pPr algn="l">
              <a:lnSpc>
                <a:spcPts val="3919"/>
              </a:lnSpc>
            </a:pPr>
            <a:r>
              <a:rPr lang="en-US" sz="2799" dirty="0">
                <a:solidFill>
                  <a:srgbClr val="000000"/>
                </a:solidFill>
                <a:latin typeface="Bio Sans"/>
                <a:ea typeface="Bio Sans"/>
                <a:cs typeface="Bio Sans"/>
                <a:sym typeface="Bio Sans"/>
              </a:rPr>
              <a:t>Over the last two sessions, we’ve uncovered two critical truths about how power works in Aotearoa:</a:t>
            </a:r>
          </a:p>
          <a:p>
            <a:pPr algn="l">
              <a:lnSpc>
                <a:spcPts val="3919"/>
              </a:lnSpc>
            </a:pPr>
            <a:endParaRPr lang="en-US" sz="2799" dirty="0">
              <a:solidFill>
                <a:srgbClr val="000000"/>
              </a:solidFill>
              <a:latin typeface="Bio Sans"/>
              <a:ea typeface="Bio Sans"/>
              <a:cs typeface="Bio Sans"/>
              <a:sym typeface="Bio Sans"/>
            </a:endParaRPr>
          </a:p>
          <a:p>
            <a:pPr marL="604518" lvl="1" indent="-302259" algn="l">
              <a:lnSpc>
                <a:spcPts val="3919"/>
              </a:lnSpc>
              <a:buFont typeface="Arial"/>
              <a:buChar char="•"/>
            </a:pPr>
            <a:r>
              <a:rPr lang="en-US" sz="2799" dirty="0">
                <a:solidFill>
                  <a:srgbClr val="000000"/>
                </a:solidFill>
                <a:latin typeface="Bio Sans"/>
                <a:ea typeface="Bio Sans"/>
                <a:cs typeface="Bio Sans"/>
                <a:sym typeface="Bio Sans"/>
              </a:rPr>
              <a:t>Your values matter: In Session 1 (Where do you stand?), we discovered that political parties are simply teams of people who share the same beliefs about what our country should look like.</a:t>
            </a:r>
          </a:p>
          <a:p>
            <a:pPr algn="l">
              <a:lnSpc>
                <a:spcPts val="3919"/>
              </a:lnSpc>
            </a:pPr>
            <a:endParaRPr lang="en-US" sz="2799" dirty="0">
              <a:solidFill>
                <a:srgbClr val="000000"/>
              </a:solidFill>
              <a:latin typeface="Bio Sans"/>
              <a:ea typeface="Bio Sans"/>
              <a:cs typeface="Bio Sans"/>
              <a:sym typeface="Bio Sans"/>
            </a:endParaRPr>
          </a:p>
          <a:p>
            <a:pPr marL="604518" lvl="1" indent="-302259">
              <a:lnSpc>
                <a:spcPts val="3919"/>
              </a:lnSpc>
              <a:buFont typeface="Arial"/>
              <a:buChar char="•"/>
            </a:pPr>
            <a:r>
              <a:rPr lang="en-US" sz="2799" dirty="0">
                <a:solidFill>
                  <a:srgbClr val="000000"/>
                </a:solidFill>
                <a:latin typeface="Bio Sans"/>
                <a:ea typeface="Bio Sans"/>
                <a:cs typeface="Bio Sans"/>
                <a:sym typeface="Bio Sans"/>
              </a:rPr>
              <a:t>Showing up is everything: In Session 2, we saw that democracy rewards participation. Your values only get heard if you get involved </a:t>
            </a:r>
            <a:r>
              <a:rPr lang="en-US" sz="2800" dirty="0">
                <a:latin typeface="Bio Sans" panose="020B0506020202040204" pitchFamily="34" charset="0"/>
              </a:rPr>
              <a:t>– </a:t>
            </a:r>
            <a:r>
              <a:rPr lang="en-US" sz="2799" dirty="0">
                <a:solidFill>
                  <a:srgbClr val="000000"/>
                </a:solidFill>
                <a:latin typeface="Bio Sans"/>
                <a:ea typeface="Bio Sans"/>
                <a:cs typeface="Bio Sans"/>
                <a:sym typeface="Bio Sans"/>
              </a:rPr>
              <a:t>the future of Aotearoa is always shaped by the people who actually show up.</a:t>
            </a:r>
          </a:p>
        </p:txBody>
      </p:sp>
      <p:sp>
        <p:nvSpPr>
          <p:cNvPr id="20" name="TextBox 20"/>
          <p:cNvSpPr txBox="1"/>
          <p:nvPr/>
        </p:nvSpPr>
        <p:spPr>
          <a:xfrm>
            <a:off x="261513" y="1354484"/>
            <a:ext cx="16221717" cy="1119640"/>
          </a:xfrm>
          <a:prstGeom prst="rect">
            <a:avLst/>
          </a:prstGeom>
        </p:spPr>
        <p:txBody>
          <a:bodyPr lIns="0" tIns="0" rIns="0" bIns="0" rtlCol="0" anchor="t">
            <a:spAutoFit/>
          </a:bodyPr>
          <a:lstStyle/>
          <a:p>
            <a:pPr algn="l">
              <a:lnSpc>
                <a:spcPts val="9162"/>
              </a:lnSpc>
            </a:pPr>
            <a:r>
              <a:rPr lang="en-US" sz="6544">
                <a:solidFill>
                  <a:srgbClr val="F4F4F4"/>
                </a:solidFill>
                <a:latin typeface="PODIUM Sharp Bold"/>
                <a:ea typeface="PODIUM Sharp Bold"/>
                <a:cs typeface="PODIUM Sharp Bold"/>
                <a:sym typeface="PODIUM Sharp Bold"/>
              </a:rPr>
              <a:t>The world you want - realised</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8845" y="1229136"/>
            <a:ext cx="18288000" cy="2025064"/>
            <a:chOff x="0" y="0"/>
            <a:chExt cx="2854277" cy="316059"/>
          </a:xfrm>
        </p:grpSpPr>
        <p:sp>
          <p:nvSpPr>
            <p:cNvPr id="3" name="Freeform 3"/>
            <p:cNvSpPr/>
            <p:nvPr/>
          </p:nvSpPr>
          <p:spPr>
            <a:xfrm>
              <a:off x="0" y="0"/>
              <a:ext cx="2854277" cy="316059"/>
            </a:xfrm>
            <a:custGeom>
              <a:avLst/>
              <a:gdLst/>
              <a:ahLst/>
              <a:cxnLst/>
              <a:rect l="l" t="t" r="r" b="b"/>
              <a:pathLst>
                <a:path w="2854277" h="316059">
                  <a:moveTo>
                    <a:pt x="0" y="0"/>
                  </a:moveTo>
                  <a:lnTo>
                    <a:pt x="2854277" y="0"/>
                  </a:lnTo>
                  <a:lnTo>
                    <a:pt x="2854277" y="316059"/>
                  </a:lnTo>
                  <a:lnTo>
                    <a:pt x="0" y="316059"/>
                  </a:lnTo>
                  <a:close/>
                </a:path>
              </a:pathLst>
            </a:custGeom>
            <a:solidFill>
              <a:srgbClr val="502366"/>
            </a:solidFill>
          </p:spPr>
          <p:txBody>
            <a:bodyPr/>
            <a:lstStyle/>
            <a:p>
              <a:endParaRPr lang="en-NZ"/>
            </a:p>
          </p:txBody>
        </p:sp>
        <p:sp>
          <p:nvSpPr>
            <p:cNvPr id="4" name="TextBox 4"/>
            <p:cNvSpPr txBox="1"/>
            <p:nvPr/>
          </p:nvSpPr>
          <p:spPr>
            <a:xfrm>
              <a:off x="0" y="-28575"/>
              <a:ext cx="2854277" cy="344634"/>
            </a:xfrm>
            <a:prstGeom prst="rect">
              <a:avLst/>
            </a:prstGeom>
          </p:spPr>
          <p:txBody>
            <a:bodyPr lIns="50800" tIns="50800" rIns="50800" bIns="50800" rtlCol="0" anchor="ctr"/>
            <a:lstStyle/>
            <a:p>
              <a:pPr algn="ctr">
                <a:lnSpc>
                  <a:spcPts val="2659"/>
                </a:lnSpc>
              </a:pPr>
              <a:endParaRPr/>
            </a:p>
          </p:txBody>
        </p:sp>
      </p:grpSp>
      <p:sp>
        <p:nvSpPr>
          <p:cNvPr id="5" name="TextBox 5"/>
          <p:cNvSpPr txBox="1"/>
          <p:nvPr/>
        </p:nvSpPr>
        <p:spPr>
          <a:xfrm>
            <a:off x="48845" y="1372138"/>
            <a:ext cx="10882426" cy="1119640"/>
          </a:xfrm>
          <a:prstGeom prst="rect">
            <a:avLst/>
          </a:prstGeom>
        </p:spPr>
        <p:txBody>
          <a:bodyPr lIns="0" tIns="0" rIns="0" bIns="0" rtlCol="0" anchor="t">
            <a:spAutoFit/>
          </a:bodyPr>
          <a:lstStyle/>
          <a:p>
            <a:pPr algn="l">
              <a:lnSpc>
                <a:spcPts val="9162"/>
              </a:lnSpc>
            </a:pPr>
            <a:r>
              <a:rPr lang="en-US" sz="6544" b="1" dirty="0">
                <a:solidFill>
                  <a:srgbClr val="F4F4F4"/>
                </a:solidFill>
                <a:latin typeface="PODIUM Sharp Bold"/>
                <a:ea typeface="PODIUM Sharp Bold"/>
                <a:cs typeface="PODIUM Sharp Bold"/>
                <a:sym typeface="PODIUM Sharp Bold"/>
              </a:rPr>
              <a:t>Build a Government</a:t>
            </a:r>
          </a:p>
        </p:txBody>
      </p:sp>
      <p:grpSp>
        <p:nvGrpSpPr>
          <p:cNvPr id="6" name="Group 6"/>
          <p:cNvGrpSpPr/>
          <p:nvPr/>
        </p:nvGrpSpPr>
        <p:grpSpPr>
          <a:xfrm>
            <a:off x="10995544" y="280012"/>
            <a:ext cx="6959081" cy="8624791"/>
            <a:chOff x="0" y="0"/>
            <a:chExt cx="5123622" cy="6350000"/>
          </a:xfrm>
        </p:grpSpPr>
        <p:sp>
          <p:nvSpPr>
            <p:cNvPr id="7" name="Freeform 7"/>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2"/>
              <a:stretch>
                <a:fillRect l="-49159" r="-49159"/>
              </a:stretch>
            </a:blipFill>
          </p:spPr>
          <p:txBody>
            <a:bodyPr/>
            <a:lstStyle/>
            <a:p>
              <a:endParaRPr lang="en-NZ"/>
            </a:p>
          </p:txBody>
        </p:sp>
      </p:grpSp>
      <p:sp>
        <p:nvSpPr>
          <p:cNvPr id="8" name="Freeform 8"/>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9" name="Group 9"/>
          <p:cNvGrpSpPr/>
          <p:nvPr/>
        </p:nvGrpSpPr>
        <p:grpSpPr>
          <a:xfrm>
            <a:off x="0" y="9143313"/>
            <a:ext cx="18288000" cy="1143687"/>
            <a:chOff x="0" y="0"/>
            <a:chExt cx="4816593" cy="301218"/>
          </a:xfrm>
        </p:grpSpPr>
        <p:sp>
          <p:nvSpPr>
            <p:cNvPr id="10" name="Freeform 10"/>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1" name="TextBox 11"/>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12" name="TextBox 12"/>
          <p:cNvSpPr txBox="1"/>
          <p:nvPr/>
        </p:nvSpPr>
        <p:spPr>
          <a:xfrm>
            <a:off x="463349" y="3563506"/>
            <a:ext cx="10268345" cy="5232400"/>
          </a:xfrm>
          <a:prstGeom prst="rect">
            <a:avLst/>
          </a:prstGeom>
        </p:spPr>
        <p:txBody>
          <a:bodyPr lIns="0" tIns="0" rIns="0" bIns="0" rtlCol="0" anchor="t">
            <a:spAutoFit/>
          </a:bodyPr>
          <a:lstStyle/>
          <a:p>
            <a:pPr algn="l">
              <a:lnSpc>
                <a:spcPts val="3499"/>
              </a:lnSpc>
              <a:spcBef>
                <a:spcPct val="0"/>
              </a:spcBef>
            </a:pPr>
            <a:r>
              <a:rPr lang="en-US" sz="2499" dirty="0">
                <a:solidFill>
                  <a:srgbClr val="000000"/>
                </a:solidFill>
                <a:latin typeface="Bio Sans"/>
                <a:ea typeface="Bio Sans"/>
                <a:cs typeface="Bio Sans"/>
                <a:sym typeface="Bio Sans"/>
              </a:rPr>
              <a:t>Core rule of Parliament: to pass a law or form a government, you must have a majority. Out of 120 seats, the magic number is 61.</a:t>
            </a:r>
          </a:p>
          <a:p>
            <a:pPr algn="l">
              <a:lnSpc>
                <a:spcPts val="3499"/>
              </a:lnSpc>
              <a:spcBef>
                <a:spcPct val="0"/>
              </a:spcBef>
            </a:pPr>
            <a:endParaRPr lang="en-US" sz="2499" dirty="0">
              <a:solidFill>
                <a:srgbClr val="000000"/>
              </a:solidFill>
              <a:latin typeface="Bio Sans"/>
              <a:ea typeface="Bio Sans"/>
              <a:cs typeface="Bio Sans"/>
              <a:sym typeface="Bio Sans"/>
            </a:endParaRPr>
          </a:p>
          <a:p>
            <a:pPr algn="l">
              <a:lnSpc>
                <a:spcPts val="3499"/>
              </a:lnSpc>
              <a:spcBef>
                <a:spcPct val="0"/>
              </a:spcBef>
            </a:pPr>
            <a:r>
              <a:rPr lang="en-US" sz="2499" dirty="0">
                <a:solidFill>
                  <a:srgbClr val="000000"/>
                </a:solidFill>
                <a:latin typeface="Bio Sans"/>
                <a:ea typeface="Bio Sans"/>
                <a:cs typeface="Bio Sans"/>
                <a:sym typeface="Bio Sans"/>
              </a:rPr>
              <a:t>"Can anyone reach 61 seats on their own?"</a:t>
            </a:r>
          </a:p>
          <a:p>
            <a:pPr algn="l">
              <a:lnSpc>
                <a:spcPts val="3499"/>
              </a:lnSpc>
              <a:spcBef>
                <a:spcPct val="0"/>
              </a:spcBef>
            </a:pPr>
            <a:endParaRPr lang="en-US" sz="2499" dirty="0">
              <a:solidFill>
                <a:srgbClr val="000000"/>
              </a:solidFill>
              <a:latin typeface="Bio Sans"/>
              <a:ea typeface="Bio Sans"/>
              <a:cs typeface="Bio Sans"/>
              <a:sym typeface="Bio Sans"/>
            </a:endParaRPr>
          </a:p>
          <a:p>
            <a:pPr algn="l">
              <a:lnSpc>
                <a:spcPts val="3499"/>
              </a:lnSpc>
              <a:spcBef>
                <a:spcPct val="0"/>
              </a:spcBef>
            </a:pPr>
            <a:r>
              <a:rPr lang="en-US" sz="2499" dirty="0">
                <a:solidFill>
                  <a:srgbClr val="000000"/>
                </a:solidFill>
                <a:latin typeface="Bio Sans"/>
                <a:ea typeface="Bio Sans"/>
                <a:cs typeface="Bio Sans"/>
                <a:sym typeface="Bio Sans"/>
              </a:rPr>
              <a:t>Negotiate. When two parties agree to work together, they physically push their LEGO piles together.</a:t>
            </a:r>
          </a:p>
          <a:p>
            <a:pPr algn="l">
              <a:lnSpc>
                <a:spcPts val="3499"/>
              </a:lnSpc>
              <a:spcBef>
                <a:spcPct val="0"/>
              </a:spcBef>
            </a:pPr>
            <a:endParaRPr lang="en-US" sz="2499" dirty="0">
              <a:solidFill>
                <a:srgbClr val="000000"/>
              </a:solidFill>
              <a:latin typeface="Bio Sans"/>
              <a:ea typeface="Bio Sans"/>
              <a:cs typeface="Bio Sans"/>
              <a:sym typeface="Bio Sans"/>
            </a:endParaRPr>
          </a:p>
          <a:p>
            <a:pPr algn="l">
              <a:lnSpc>
                <a:spcPts val="3499"/>
              </a:lnSpc>
              <a:spcBef>
                <a:spcPct val="0"/>
              </a:spcBef>
            </a:pPr>
            <a:r>
              <a:rPr lang="en-US" sz="2499" dirty="0">
                <a:solidFill>
                  <a:srgbClr val="000000"/>
                </a:solidFill>
                <a:latin typeface="Bio Sans"/>
                <a:ea typeface="Bio Sans"/>
                <a:cs typeface="Bio Sans"/>
                <a:sym typeface="Bio Sans"/>
              </a:rPr>
              <a:t>As coalitions form, ask:</a:t>
            </a:r>
          </a:p>
          <a:p>
            <a:pPr algn="l">
              <a:lnSpc>
                <a:spcPts val="3499"/>
              </a:lnSpc>
              <a:spcBef>
                <a:spcPct val="0"/>
              </a:spcBef>
            </a:pPr>
            <a:r>
              <a:rPr lang="en-US" sz="2499" dirty="0">
                <a:solidFill>
                  <a:srgbClr val="000000"/>
                </a:solidFill>
                <a:latin typeface="Bio Sans"/>
                <a:ea typeface="Bio Sans"/>
                <a:cs typeface="Bio Sans"/>
                <a:sym typeface="Bio Sans"/>
              </a:rPr>
              <a:t>Have you reached 61?</a:t>
            </a:r>
          </a:p>
          <a:p>
            <a:pPr algn="l">
              <a:lnSpc>
                <a:spcPts val="3499"/>
              </a:lnSpc>
              <a:spcBef>
                <a:spcPct val="0"/>
              </a:spcBef>
            </a:pPr>
            <a:r>
              <a:rPr lang="en-US" sz="2499" dirty="0">
                <a:solidFill>
                  <a:srgbClr val="000000"/>
                </a:solidFill>
                <a:latin typeface="Bio Sans"/>
                <a:ea typeface="Bio Sans"/>
                <a:cs typeface="Bio Sans"/>
                <a:sym typeface="Bio Sans"/>
              </a:rPr>
              <a:t>Do your values/ideologies match enough to work together?</a:t>
            </a:r>
          </a:p>
          <a:p>
            <a:pPr algn="l">
              <a:lnSpc>
                <a:spcPts val="3499"/>
              </a:lnSpc>
              <a:spcBef>
                <a:spcPct val="0"/>
              </a:spcBef>
            </a:pPr>
            <a:r>
              <a:rPr lang="en-US" sz="2499" dirty="0">
                <a:solidFill>
                  <a:srgbClr val="000000"/>
                </a:solidFill>
                <a:latin typeface="Bio Sans"/>
                <a:ea typeface="Bio Sans"/>
                <a:cs typeface="Bio Sans"/>
                <a:sym typeface="Bio Sans"/>
              </a:rPr>
              <a:t>What policies will you have to compromise on?</a:t>
            </a:r>
          </a:p>
        </p:txBody>
      </p:sp>
      <p:sp>
        <p:nvSpPr>
          <p:cNvPr id="13" name="TextBox 13"/>
          <p:cNvSpPr txBox="1"/>
          <p:nvPr/>
        </p:nvSpPr>
        <p:spPr>
          <a:xfrm>
            <a:off x="-15428" y="2180491"/>
            <a:ext cx="5791200" cy="692497"/>
          </a:xfrm>
          <a:prstGeom prst="rect">
            <a:avLst/>
          </a:prstGeom>
        </p:spPr>
        <p:txBody>
          <a:bodyPr wrap="square" lIns="0" tIns="0" rIns="0" bIns="0" rtlCol="0" anchor="t">
            <a:spAutoFit/>
          </a:bodyPr>
          <a:lstStyle/>
          <a:p>
            <a:pPr algn="ctr">
              <a:lnSpc>
                <a:spcPts val="6439"/>
              </a:lnSpc>
              <a:spcBef>
                <a:spcPct val="0"/>
              </a:spcBef>
            </a:pPr>
            <a:r>
              <a:rPr lang="en-US" sz="3000" dirty="0">
                <a:solidFill>
                  <a:srgbClr val="FFFFFF"/>
                </a:solidFill>
                <a:latin typeface="PODIUM Sharp 7.9" panose="00000805000000000000" pitchFamily="50" charset="0"/>
                <a:ea typeface="PODIUM Sharp Italics"/>
                <a:cs typeface="PODIUM Sharp Italics"/>
                <a:sym typeface="PODIUM Sharp Italics"/>
              </a:rPr>
              <a:t>The magic number: 61</a:t>
            </a:r>
          </a:p>
        </p:txBody>
      </p:sp>
      <p:grpSp>
        <p:nvGrpSpPr>
          <p:cNvPr id="14" name="Group 14"/>
          <p:cNvGrpSpPr/>
          <p:nvPr/>
        </p:nvGrpSpPr>
        <p:grpSpPr>
          <a:xfrm>
            <a:off x="-186633" y="9401732"/>
            <a:ext cx="18661267" cy="677973"/>
            <a:chOff x="0" y="0"/>
            <a:chExt cx="24881689" cy="903964"/>
          </a:xfrm>
        </p:grpSpPr>
        <p:sp>
          <p:nvSpPr>
            <p:cNvPr id="15" name="Freeform 15"/>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6" name="Freeform 16"/>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17" name="Freeform 17"/>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18" name="Freeform 18"/>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19" name="Freeform 19"/>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429682"/>
            <a:ext cx="18288000" cy="1255000"/>
            <a:chOff x="0" y="0"/>
            <a:chExt cx="2883406" cy="195873"/>
          </a:xfrm>
        </p:grpSpPr>
        <p:sp>
          <p:nvSpPr>
            <p:cNvPr id="3" name="Freeform 3"/>
            <p:cNvSpPr/>
            <p:nvPr/>
          </p:nvSpPr>
          <p:spPr>
            <a:xfrm>
              <a:off x="0" y="0"/>
              <a:ext cx="2883406" cy="195873"/>
            </a:xfrm>
            <a:custGeom>
              <a:avLst/>
              <a:gdLst/>
              <a:ahLst/>
              <a:cxnLst/>
              <a:rect l="l" t="t" r="r" b="b"/>
              <a:pathLst>
                <a:path w="2883406" h="195873">
                  <a:moveTo>
                    <a:pt x="0" y="0"/>
                  </a:moveTo>
                  <a:lnTo>
                    <a:pt x="2883406" y="0"/>
                  </a:lnTo>
                  <a:lnTo>
                    <a:pt x="2883406" y="195873"/>
                  </a:lnTo>
                  <a:lnTo>
                    <a:pt x="0" y="195873"/>
                  </a:lnTo>
                  <a:close/>
                </a:path>
              </a:pathLst>
            </a:custGeom>
            <a:solidFill>
              <a:srgbClr val="502366"/>
            </a:solidFill>
          </p:spPr>
          <p:txBody>
            <a:bodyPr/>
            <a:lstStyle/>
            <a:p>
              <a:endParaRPr lang="en-NZ"/>
            </a:p>
          </p:txBody>
        </p:sp>
        <p:sp>
          <p:nvSpPr>
            <p:cNvPr id="4" name="TextBox 4"/>
            <p:cNvSpPr txBox="1"/>
            <p:nvPr/>
          </p:nvSpPr>
          <p:spPr>
            <a:xfrm>
              <a:off x="0" y="-28575"/>
              <a:ext cx="2883406" cy="224448"/>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1033644" y="257394"/>
            <a:ext cx="6959081" cy="8624791"/>
            <a:chOff x="0" y="0"/>
            <a:chExt cx="5123622" cy="6350000"/>
          </a:xfrm>
        </p:grpSpPr>
        <p:sp>
          <p:nvSpPr>
            <p:cNvPr id="6" name="Freeform 6"/>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2"/>
              <a:stretch>
                <a:fillRect t="-10568" b="-10568"/>
              </a:stretch>
            </a:blipFill>
          </p:spPr>
          <p:txBody>
            <a:bodyPr/>
            <a:lstStyle/>
            <a:p>
              <a:endParaRPr lang="en-NZ"/>
            </a:p>
          </p:txBody>
        </p:sp>
      </p:grpSp>
      <p:sp>
        <p:nvSpPr>
          <p:cNvPr id="7" name="TextBox 7"/>
          <p:cNvSpPr txBox="1"/>
          <p:nvPr/>
        </p:nvSpPr>
        <p:spPr>
          <a:xfrm>
            <a:off x="284073" y="1435450"/>
            <a:ext cx="10882426" cy="1119640"/>
          </a:xfrm>
          <a:prstGeom prst="rect">
            <a:avLst/>
          </a:prstGeom>
        </p:spPr>
        <p:txBody>
          <a:bodyPr lIns="0" tIns="0" rIns="0" bIns="0" rtlCol="0" anchor="t">
            <a:spAutoFit/>
          </a:bodyPr>
          <a:lstStyle/>
          <a:p>
            <a:pPr algn="l">
              <a:lnSpc>
                <a:spcPts val="9162"/>
              </a:lnSpc>
            </a:pPr>
            <a:r>
              <a:rPr lang="en-US" sz="6544" b="1">
                <a:solidFill>
                  <a:srgbClr val="F4F4F4"/>
                </a:solidFill>
                <a:latin typeface="PODIUM Sharp Bold"/>
                <a:ea typeface="PODIUM Sharp Bold"/>
                <a:cs typeface="PODIUM Sharp Bold"/>
                <a:sym typeface="PODIUM Sharp Bold"/>
              </a:rPr>
              <a:t>Impact of Numbers</a:t>
            </a:r>
          </a:p>
        </p:txBody>
      </p:sp>
      <p:sp>
        <p:nvSpPr>
          <p:cNvPr id="8" name="TextBox 8"/>
          <p:cNvSpPr txBox="1"/>
          <p:nvPr/>
        </p:nvSpPr>
        <p:spPr>
          <a:xfrm>
            <a:off x="618704" y="2848431"/>
            <a:ext cx="9622965" cy="1462405"/>
          </a:xfrm>
          <a:prstGeom prst="rect">
            <a:avLst/>
          </a:prstGeom>
        </p:spPr>
        <p:txBody>
          <a:bodyPr lIns="0" tIns="0" rIns="0" bIns="0" rtlCol="0" anchor="t">
            <a:spAutoFit/>
          </a:bodyPr>
          <a:lstStyle/>
          <a:p>
            <a:pPr algn="l">
              <a:lnSpc>
                <a:spcPts val="3919"/>
              </a:lnSpc>
              <a:spcBef>
                <a:spcPct val="0"/>
              </a:spcBef>
            </a:pPr>
            <a:r>
              <a:rPr lang="en-US" sz="2799">
                <a:solidFill>
                  <a:srgbClr val="000000"/>
                </a:solidFill>
                <a:latin typeface="Bio Sans"/>
                <a:ea typeface="Bio Sans"/>
                <a:cs typeface="Bio Sans"/>
                <a:sym typeface="Bio Sans"/>
              </a:rPr>
              <a:t>Often, shifting just one or two votes changes the seat math enough to completely break a coalition's majority, forcing a new government to form.</a:t>
            </a:r>
          </a:p>
        </p:txBody>
      </p:sp>
      <p:sp>
        <p:nvSpPr>
          <p:cNvPr id="9" name="Freeform 9"/>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10" name="Group 10"/>
          <p:cNvGrpSpPr/>
          <p:nvPr/>
        </p:nvGrpSpPr>
        <p:grpSpPr>
          <a:xfrm>
            <a:off x="0" y="9143313"/>
            <a:ext cx="18288000" cy="1143687"/>
            <a:chOff x="0" y="0"/>
            <a:chExt cx="4816593" cy="301218"/>
          </a:xfrm>
        </p:grpSpPr>
        <p:sp>
          <p:nvSpPr>
            <p:cNvPr id="11" name="Freeform 11"/>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2" name="TextBox 12"/>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13" name="TextBox 13"/>
          <p:cNvSpPr txBox="1"/>
          <p:nvPr/>
        </p:nvSpPr>
        <p:spPr>
          <a:xfrm>
            <a:off x="1226203" y="4615636"/>
            <a:ext cx="9622965" cy="4434205"/>
          </a:xfrm>
          <a:prstGeom prst="rect">
            <a:avLst/>
          </a:prstGeom>
        </p:spPr>
        <p:txBody>
          <a:bodyPr lIns="0" tIns="0" rIns="0" bIns="0" rtlCol="0" anchor="t">
            <a:spAutoFit/>
          </a:bodyPr>
          <a:lstStyle/>
          <a:p>
            <a:pPr algn="l">
              <a:lnSpc>
                <a:spcPts val="3919"/>
              </a:lnSpc>
            </a:pPr>
            <a:r>
              <a:rPr lang="en-US" sz="2799">
                <a:solidFill>
                  <a:srgbClr val="000000"/>
                </a:solidFill>
                <a:latin typeface="Bio Sans"/>
                <a:ea typeface="Bio Sans"/>
                <a:cs typeface="Bio Sans"/>
                <a:sym typeface="Bio Sans"/>
              </a:rPr>
              <a:t>Change one or two votes.</a:t>
            </a:r>
          </a:p>
          <a:p>
            <a:pPr algn="l">
              <a:lnSpc>
                <a:spcPts val="3919"/>
              </a:lnSpc>
            </a:pPr>
            <a:endParaRPr lang="en-US" sz="2799">
              <a:solidFill>
                <a:srgbClr val="000000"/>
              </a:solidFill>
              <a:latin typeface="Bio Sans"/>
              <a:ea typeface="Bio Sans"/>
              <a:cs typeface="Bio Sans"/>
              <a:sym typeface="Bio Sans"/>
            </a:endParaRPr>
          </a:p>
          <a:p>
            <a:pPr algn="l">
              <a:lnSpc>
                <a:spcPts val="3919"/>
              </a:lnSpc>
            </a:pPr>
            <a:r>
              <a:rPr lang="en-US" sz="2799">
                <a:solidFill>
                  <a:srgbClr val="000000"/>
                </a:solidFill>
                <a:latin typeface="Bio Sans"/>
                <a:ea typeface="Bio Sans"/>
                <a:cs typeface="Bio Sans"/>
                <a:sym typeface="Bio Sans"/>
              </a:rPr>
              <a:t>Recalculate the seat totals.</a:t>
            </a:r>
          </a:p>
          <a:p>
            <a:pPr algn="l">
              <a:lnSpc>
                <a:spcPts val="3919"/>
              </a:lnSpc>
            </a:pPr>
            <a:endParaRPr lang="en-US" sz="2799">
              <a:solidFill>
                <a:srgbClr val="000000"/>
              </a:solidFill>
              <a:latin typeface="Bio Sans"/>
              <a:ea typeface="Bio Sans"/>
              <a:cs typeface="Bio Sans"/>
              <a:sym typeface="Bio Sans"/>
            </a:endParaRPr>
          </a:p>
          <a:p>
            <a:pPr algn="l">
              <a:lnSpc>
                <a:spcPts val="3919"/>
              </a:lnSpc>
            </a:pPr>
            <a:r>
              <a:rPr lang="en-US" sz="2799">
                <a:solidFill>
                  <a:srgbClr val="000000"/>
                </a:solidFill>
                <a:latin typeface="Bio Sans"/>
                <a:ea typeface="Bio Sans"/>
                <a:cs typeface="Bio Sans"/>
                <a:sym typeface="Bio Sans"/>
              </a:rPr>
              <a:t>Rebuild Parliament. </a:t>
            </a:r>
          </a:p>
          <a:p>
            <a:pPr algn="l">
              <a:lnSpc>
                <a:spcPts val="3919"/>
              </a:lnSpc>
            </a:pPr>
            <a:endParaRPr lang="en-US" sz="2799">
              <a:solidFill>
                <a:srgbClr val="000000"/>
              </a:solidFill>
              <a:latin typeface="Bio Sans"/>
              <a:ea typeface="Bio Sans"/>
              <a:cs typeface="Bio Sans"/>
              <a:sym typeface="Bio Sans"/>
            </a:endParaRPr>
          </a:p>
          <a:p>
            <a:pPr algn="r">
              <a:lnSpc>
                <a:spcPts val="3919"/>
              </a:lnSpc>
              <a:spcBef>
                <a:spcPct val="0"/>
              </a:spcBef>
            </a:pPr>
            <a:r>
              <a:rPr lang="en-US" sz="2799">
                <a:solidFill>
                  <a:srgbClr val="000000"/>
                </a:solidFill>
                <a:latin typeface="Bio Sans"/>
                <a:ea typeface="Bio Sans"/>
                <a:cs typeface="Bio Sans"/>
                <a:sym typeface="Bio Sans"/>
              </a:rPr>
              <a:t>Do this with a different number of votes to change to different parties. Experiment with what that / those votes do to the percentages and seats.</a:t>
            </a:r>
          </a:p>
        </p:txBody>
      </p:sp>
      <p:grpSp>
        <p:nvGrpSpPr>
          <p:cNvPr id="14" name="Group 14"/>
          <p:cNvGrpSpPr/>
          <p:nvPr/>
        </p:nvGrpSpPr>
        <p:grpSpPr>
          <a:xfrm>
            <a:off x="0" y="9401732"/>
            <a:ext cx="18474634" cy="677973"/>
            <a:chOff x="0" y="0"/>
            <a:chExt cx="24881689" cy="903964"/>
          </a:xfrm>
        </p:grpSpPr>
        <p:sp>
          <p:nvSpPr>
            <p:cNvPr id="15" name="Freeform 15"/>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6" name="Freeform 16"/>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17" name="Freeform 17"/>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18" name="Freeform 18"/>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19" name="Freeform 19"/>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sp>
        <p:nvSpPr>
          <p:cNvPr id="20" name="Freeform 20"/>
          <p:cNvSpPr/>
          <p:nvPr/>
        </p:nvSpPr>
        <p:spPr>
          <a:xfrm>
            <a:off x="5725286" y="4114373"/>
            <a:ext cx="1329870" cy="1327319"/>
          </a:xfrm>
          <a:custGeom>
            <a:avLst/>
            <a:gdLst/>
            <a:ahLst/>
            <a:cxnLst/>
            <a:rect l="l" t="t" r="r" b="b"/>
            <a:pathLst>
              <a:path w="1329870" h="1327319">
                <a:moveTo>
                  <a:pt x="0" y="0"/>
                </a:moveTo>
                <a:lnTo>
                  <a:pt x="1329870" y="0"/>
                </a:lnTo>
                <a:lnTo>
                  <a:pt x="1329870" y="1327320"/>
                </a:lnTo>
                <a:lnTo>
                  <a:pt x="0" y="1327320"/>
                </a:lnTo>
                <a:lnTo>
                  <a:pt x="0" y="0"/>
                </a:lnTo>
                <a:close/>
              </a:path>
            </a:pathLst>
          </a:custGeom>
          <a:blipFill>
            <a:blip r:embed="rId7"/>
            <a:stretch>
              <a:fillRect t="-26406" b="-15288"/>
            </a:stretch>
          </a:blipFill>
        </p:spPr>
        <p:txBody>
          <a:bodyPr/>
          <a:lstStyle/>
          <a:p>
            <a:endParaRPr lang="en-NZ"/>
          </a:p>
        </p:txBody>
      </p:sp>
      <p:sp>
        <p:nvSpPr>
          <p:cNvPr id="21" name="Freeform 21"/>
          <p:cNvSpPr/>
          <p:nvPr/>
        </p:nvSpPr>
        <p:spPr>
          <a:xfrm>
            <a:off x="5725286" y="5250338"/>
            <a:ext cx="1329870" cy="1327319"/>
          </a:xfrm>
          <a:custGeom>
            <a:avLst/>
            <a:gdLst/>
            <a:ahLst/>
            <a:cxnLst/>
            <a:rect l="l" t="t" r="r" b="b"/>
            <a:pathLst>
              <a:path w="1329870" h="1327319">
                <a:moveTo>
                  <a:pt x="0" y="0"/>
                </a:moveTo>
                <a:lnTo>
                  <a:pt x="1329870" y="0"/>
                </a:lnTo>
                <a:lnTo>
                  <a:pt x="1329870" y="1327319"/>
                </a:lnTo>
                <a:lnTo>
                  <a:pt x="0" y="1327319"/>
                </a:lnTo>
                <a:lnTo>
                  <a:pt x="0" y="0"/>
                </a:lnTo>
                <a:close/>
              </a:path>
            </a:pathLst>
          </a:custGeom>
          <a:blipFill>
            <a:blip r:embed="rId7"/>
            <a:stretch>
              <a:fillRect t="-26406" b="-15288"/>
            </a:stretch>
          </a:blipFill>
        </p:spPr>
        <p:txBody>
          <a:bodyPr/>
          <a:lstStyle/>
          <a:p>
            <a:endParaRPr lang="en-NZ"/>
          </a:p>
        </p:txBody>
      </p:sp>
      <p:sp>
        <p:nvSpPr>
          <p:cNvPr id="22" name="Freeform 22"/>
          <p:cNvSpPr/>
          <p:nvPr/>
        </p:nvSpPr>
        <p:spPr>
          <a:xfrm>
            <a:off x="5725286" y="6401863"/>
            <a:ext cx="1329870" cy="1327319"/>
          </a:xfrm>
          <a:custGeom>
            <a:avLst/>
            <a:gdLst/>
            <a:ahLst/>
            <a:cxnLst/>
            <a:rect l="l" t="t" r="r" b="b"/>
            <a:pathLst>
              <a:path w="1329870" h="1327319">
                <a:moveTo>
                  <a:pt x="0" y="0"/>
                </a:moveTo>
                <a:lnTo>
                  <a:pt x="1329870" y="0"/>
                </a:lnTo>
                <a:lnTo>
                  <a:pt x="1329870" y="1327319"/>
                </a:lnTo>
                <a:lnTo>
                  <a:pt x="0" y="1327319"/>
                </a:lnTo>
                <a:lnTo>
                  <a:pt x="0" y="0"/>
                </a:lnTo>
                <a:close/>
              </a:path>
            </a:pathLst>
          </a:custGeom>
          <a:blipFill>
            <a:blip r:embed="rId7"/>
            <a:stretch>
              <a:fillRect t="-26406" b="-15288"/>
            </a:stretch>
          </a:blipFill>
        </p:spPr>
        <p:txBody>
          <a:bodyPr/>
          <a:lstStyle/>
          <a:p>
            <a:endParaRPr lang="en-NZ"/>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93208" y="3436620"/>
            <a:ext cx="9778301" cy="5356723"/>
          </a:xfrm>
          <a:prstGeom prst="rect">
            <a:avLst/>
          </a:prstGeom>
        </p:spPr>
        <p:txBody>
          <a:bodyPr lIns="0" tIns="0" rIns="0" bIns="0" rtlCol="0" anchor="t">
            <a:spAutoFit/>
          </a:bodyPr>
          <a:lstStyle/>
          <a:p>
            <a:pPr>
              <a:lnSpc>
                <a:spcPts val="3499"/>
              </a:lnSpc>
              <a:spcBef>
                <a:spcPct val="0"/>
              </a:spcBef>
            </a:pPr>
            <a:r>
              <a:rPr lang="en-US" sz="2499" dirty="0">
                <a:solidFill>
                  <a:srgbClr val="000000"/>
                </a:solidFill>
                <a:latin typeface="Bio Sans"/>
                <a:ea typeface="Bio Sans"/>
                <a:cs typeface="Bio Sans"/>
                <a:sym typeface="Bio Sans"/>
              </a:rPr>
              <a:t>Democracy doesn't start in Parliament </a:t>
            </a:r>
            <a:r>
              <a:rPr lang="en-US" sz="2400" dirty="0">
                <a:latin typeface="Bio Sans" panose="020B0506020202040204" pitchFamily="34" charset="0"/>
              </a:rPr>
              <a:t>– </a:t>
            </a:r>
            <a:r>
              <a:rPr lang="en-US" sz="2499" dirty="0">
                <a:solidFill>
                  <a:srgbClr val="000000"/>
                </a:solidFill>
                <a:latin typeface="Bio Sans"/>
                <a:ea typeface="Bio Sans"/>
                <a:cs typeface="Bio Sans"/>
                <a:sym typeface="Bio Sans"/>
              </a:rPr>
              <a:t>it starts with what you care about. </a:t>
            </a:r>
          </a:p>
          <a:p>
            <a:pPr algn="l">
              <a:lnSpc>
                <a:spcPts val="3499"/>
              </a:lnSpc>
              <a:spcBef>
                <a:spcPct val="0"/>
              </a:spcBef>
            </a:pPr>
            <a:endParaRPr lang="en-US" sz="2499" dirty="0">
              <a:solidFill>
                <a:srgbClr val="000000"/>
              </a:solidFill>
              <a:latin typeface="Bio Sans"/>
              <a:ea typeface="Bio Sans"/>
              <a:cs typeface="Bio Sans"/>
              <a:sym typeface="Bio Sans"/>
            </a:endParaRPr>
          </a:p>
          <a:p>
            <a:pPr algn="l">
              <a:lnSpc>
                <a:spcPts val="3499"/>
              </a:lnSpc>
              <a:spcBef>
                <a:spcPct val="0"/>
              </a:spcBef>
            </a:pPr>
            <a:r>
              <a:rPr lang="en-US" sz="2499" dirty="0">
                <a:solidFill>
                  <a:srgbClr val="000000"/>
                </a:solidFill>
                <a:latin typeface="Bio Sans"/>
                <a:ea typeface="Bio Sans"/>
                <a:cs typeface="Bio Sans"/>
                <a:sym typeface="Bio Sans"/>
              </a:rPr>
              <a:t>Every time you get involved and cast a vote, you are taking your personal vision for the world and pushing it into the room where the rules of our lives get made. We’ve broken down the journey from your values to actual political power, showing you exactly how New Zealand’s MMP system turns your votes into seats at the table.</a:t>
            </a:r>
          </a:p>
          <a:p>
            <a:pPr algn="l">
              <a:lnSpc>
                <a:spcPts val="3499"/>
              </a:lnSpc>
              <a:spcBef>
                <a:spcPct val="0"/>
              </a:spcBef>
            </a:pPr>
            <a:endParaRPr lang="en-US" sz="2499" dirty="0">
              <a:solidFill>
                <a:srgbClr val="000000"/>
              </a:solidFill>
              <a:latin typeface="Bio Sans"/>
              <a:ea typeface="Bio Sans"/>
              <a:cs typeface="Bio Sans"/>
              <a:sym typeface="Bio Sans"/>
            </a:endParaRPr>
          </a:p>
          <a:p>
            <a:pPr algn="l">
              <a:lnSpc>
                <a:spcPts val="3499"/>
              </a:lnSpc>
              <a:spcBef>
                <a:spcPct val="0"/>
              </a:spcBef>
            </a:pPr>
            <a:r>
              <a:rPr lang="en-US" sz="2499" dirty="0">
                <a:solidFill>
                  <a:srgbClr val="000000"/>
                </a:solidFill>
                <a:latin typeface="Bio Sans"/>
                <a:ea typeface="Bio Sans"/>
                <a:cs typeface="Bio Sans"/>
                <a:sym typeface="Bio Sans"/>
              </a:rPr>
              <a:t>Our elections aren't just a winner-take-all game; they’re about making sure the people in Parliament genuinely reflect the diverse mix of vibes, values, and communities across Aotearoa.</a:t>
            </a:r>
          </a:p>
        </p:txBody>
      </p:sp>
      <p:grpSp>
        <p:nvGrpSpPr>
          <p:cNvPr id="3" name="Group 3"/>
          <p:cNvGrpSpPr/>
          <p:nvPr/>
        </p:nvGrpSpPr>
        <p:grpSpPr>
          <a:xfrm>
            <a:off x="0" y="9143313"/>
            <a:ext cx="18288000" cy="1143687"/>
            <a:chOff x="0" y="0"/>
            <a:chExt cx="4816593" cy="301218"/>
          </a:xfrm>
        </p:grpSpPr>
        <p:sp>
          <p:nvSpPr>
            <p:cNvPr id="4" name="Freeform 4"/>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5" name="TextBox 5"/>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a:off x="-186633" y="1371523"/>
            <a:ext cx="18474633" cy="1255000"/>
            <a:chOff x="0" y="0"/>
            <a:chExt cx="2883406" cy="195873"/>
          </a:xfrm>
        </p:grpSpPr>
        <p:sp>
          <p:nvSpPr>
            <p:cNvPr id="7" name="Freeform 7"/>
            <p:cNvSpPr/>
            <p:nvPr/>
          </p:nvSpPr>
          <p:spPr>
            <a:xfrm>
              <a:off x="0" y="0"/>
              <a:ext cx="2883406" cy="195873"/>
            </a:xfrm>
            <a:custGeom>
              <a:avLst/>
              <a:gdLst/>
              <a:ahLst/>
              <a:cxnLst/>
              <a:rect l="l" t="t" r="r" b="b"/>
              <a:pathLst>
                <a:path w="2883406" h="195873">
                  <a:moveTo>
                    <a:pt x="0" y="0"/>
                  </a:moveTo>
                  <a:lnTo>
                    <a:pt x="2883406" y="0"/>
                  </a:lnTo>
                  <a:lnTo>
                    <a:pt x="2883406" y="195873"/>
                  </a:lnTo>
                  <a:lnTo>
                    <a:pt x="0" y="195873"/>
                  </a:lnTo>
                  <a:close/>
                </a:path>
              </a:pathLst>
            </a:custGeom>
            <a:solidFill>
              <a:srgbClr val="502366"/>
            </a:solidFill>
          </p:spPr>
          <p:txBody>
            <a:bodyPr/>
            <a:lstStyle/>
            <a:p>
              <a:endParaRPr lang="en-NZ"/>
            </a:p>
          </p:txBody>
        </p:sp>
        <p:sp>
          <p:nvSpPr>
            <p:cNvPr id="8" name="TextBox 8"/>
            <p:cNvSpPr txBox="1"/>
            <p:nvPr/>
          </p:nvSpPr>
          <p:spPr>
            <a:xfrm>
              <a:off x="0" y="-28575"/>
              <a:ext cx="2883406" cy="224448"/>
            </a:xfrm>
            <a:prstGeom prst="rect">
              <a:avLst/>
            </a:prstGeom>
          </p:spPr>
          <p:txBody>
            <a:bodyPr lIns="50800" tIns="50800" rIns="50800" bIns="50800" rtlCol="0" anchor="ctr"/>
            <a:lstStyle/>
            <a:p>
              <a:pPr algn="ctr">
                <a:lnSpc>
                  <a:spcPts val="2659"/>
                </a:lnSpc>
              </a:pPr>
              <a:endParaRPr/>
            </a:p>
          </p:txBody>
        </p:sp>
      </p:grpSp>
      <p:grpSp>
        <p:nvGrpSpPr>
          <p:cNvPr id="9" name="Group 9"/>
          <p:cNvGrpSpPr/>
          <p:nvPr/>
        </p:nvGrpSpPr>
        <p:grpSpPr>
          <a:xfrm>
            <a:off x="11471510" y="772880"/>
            <a:ext cx="6521215" cy="8109304"/>
            <a:chOff x="0" y="0"/>
            <a:chExt cx="5268320" cy="6551295"/>
          </a:xfrm>
        </p:grpSpPr>
        <p:sp>
          <p:nvSpPr>
            <p:cNvPr id="10" name="Freeform 10"/>
            <p:cNvSpPr/>
            <p:nvPr/>
          </p:nvSpPr>
          <p:spPr>
            <a:xfrm>
              <a:off x="0" y="0"/>
              <a:ext cx="5269590" cy="6551295"/>
            </a:xfrm>
            <a:custGeom>
              <a:avLst/>
              <a:gdLst/>
              <a:ahLst/>
              <a:cxnLst/>
              <a:rect l="l" t="t" r="r" b="b"/>
              <a:pathLst>
                <a:path w="5269590" h="6551295">
                  <a:moveTo>
                    <a:pt x="4965918" y="0"/>
                  </a:moveTo>
                  <a:lnTo>
                    <a:pt x="302402" y="0"/>
                  </a:lnTo>
                  <a:cubicBezTo>
                    <a:pt x="134869" y="0"/>
                    <a:pt x="0" y="167713"/>
                    <a:pt x="0" y="376044"/>
                  </a:cubicBezTo>
                  <a:lnTo>
                    <a:pt x="0" y="6176562"/>
                  </a:lnTo>
                  <a:cubicBezTo>
                    <a:pt x="0" y="6383582"/>
                    <a:pt x="134869" y="6551295"/>
                    <a:pt x="302402" y="6551295"/>
                  </a:cubicBezTo>
                  <a:lnTo>
                    <a:pt x="4966972" y="6551295"/>
                  </a:lnTo>
                  <a:cubicBezTo>
                    <a:pt x="5133451" y="6551295"/>
                    <a:pt x="5269590" y="6383582"/>
                    <a:pt x="5269590" y="6175251"/>
                  </a:cubicBezTo>
                  <a:lnTo>
                    <a:pt x="5269590" y="376044"/>
                  </a:lnTo>
                  <a:cubicBezTo>
                    <a:pt x="5268320" y="167713"/>
                    <a:pt x="5133451" y="0"/>
                    <a:pt x="4965918" y="0"/>
                  </a:cubicBezTo>
                  <a:close/>
                </a:path>
              </a:pathLst>
            </a:custGeom>
            <a:blipFill>
              <a:blip r:embed="rId2"/>
              <a:stretch>
                <a:fillRect l="-43300" r="-43300"/>
              </a:stretch>
            </a:blipFill>
          </p:spPr>
          <p:txBody>
            <a:bodyPr/>
            <a:lstStyle/>
            <a:p>
              <a:endParaRPr lang="en-NZ"/>
            </a:p>
          </p:txBody>
        </p:sp>
      </p:grpSp>
      <p:sp>
        <p:nvSpPr>
          <p:cNvPr id="11" name="Freeform 11"/>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12" name="Group 12"/>
          <p:cNvGrpSpPr/>
          <p:nvPr/>
        </p:nvGrpSpPr>
        <p:grpSpPr>
          <a:xfrm>
            <a:off x="-177108" y="9401732"/>
            <a:ext cx="18661267" cy="677973"/>
            <a:chOff x="0" y="0"/>
            <a:chExt cx="24881689" cy="903964"/>
          </a:xfrm>
        </p:grpSpPr>
        <p:sp>
          <p:nvSpPr>
            <p:cNvPr id="13" name="Freeform 13"/>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4" name="Freeform 14"/>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15" name="Freeform 15"/>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16" name="Freeform 16"/>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17" name="Freeform 17"/>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sp>
        <p:nvSpPr>
          <p:cNvPr id="18" name="Freeform 18"/>
          <p:cNvSpPr/>
          <p:nvPr/>
        </p:nvSpPr>
        <p:spPr>
          <a:xfrm>
            <a:off x="182363" y="3361641"/>
            <a:ext cx="1329870" cy="1327319"/>
          </a:xfrm>
          <a:custGeom>
            <a:avLst/>
            <a:gdLst/>
            <a:ahLst/>
            <a:cxnLst/>
            <a:rect l="l" t="t" r="r" b="b"/>
            <a:pathLst>
              <a:path w="1329870" h="1327319">
                <a:moveTo>
                  <a:pt x="0" y="0"/>
                </a:moveTo>
                <a:lnTo>
                  <a:pt x="1329870" y="0"/>
                </a:lnTo>
                <a:lnTo>
                  <a:pt x="1329870" y="1327319"/>
                </a:lnTo>
                <a:lnTo>
                  <a:pt x="0" y="1327319"/>
                </a:lnTo>
                <a:lnTo>
                  <a:pt x="0" y="0"/>
                </a:lnTo>
                <a:close/>
              </a:path>
            </a:pathLst>
          </a:custGeom>
          <a:blipFill>
            <a:blip r:embed="rId7"/>
            <a:stretch>
              <a:fillRect t="-26406" b="-15288"/>
            </a:stretch>
          </a:blipFill>
        </p:spPr>
        <p:txBody>
          <a:bodyPr/>
          <a:lstStyle/>
          <a:p>
            <a:endParaRPr lang="en-NZ"/>
          </a:p>
        </p:txBody>
      </p:sp>
      <p:sp>
        <p:nvSpPr>
          <p:cNvPr id="19" name="Freeform 19"/>
          <p:cNvSpPr/>
          <p:nvPr/>
        </p:nvSpPr>
        <p:spPr>
          <a:xfrm>
            <a:off x="182363" y="5165210"/>
            <a:ext cx="1329870" cy="1327319"/>
          </a:xfrm>
          <a:custGeom>
            <a:avLst/>
            <a:gdLst/>
            <a:ahLst/>
            <a:cxnLst/>
            <a:rect l="l" t="t" r="r" b="b"/>
            <a:pathLst>
              <a:path w="1329870" h="1327319">
                <a:moveTo>
                  <a:pt x="0" y="0"/>
                </a:moveTo>
                <a:lnTo>
                  <a:pt x="1329870" y="0"/>
                </a:lnTo>
                <a:lnTo>
                  <a:pt x="1329870" y="1327319"/>
                </a:lnTo>
                <a:lnTo>
                  <a:pt x="0" y="1327319"/>
                </a:lnTo>
                <a:lnTo>
                  <a:pt x="0" y="0"/>
                </a:lnTo>
                <a:close/>
              </a:path>
            </a:pathLst>
          </a:custGeom>
          <a:blipFill>
            <a:blip r:embed="rId7"/>
            <a:stretch>
              <a:fillRect t="-26406" b="-15288"/>
            </a:stretch>
          </a:blipFill>
        </p:spPr>
        <p:txBody>
          <a:bodyPr/>
          <a:lstStyle/>
          <a:p>
            <a:endParaRPr lang="en-NZ"/>
          </a:p>
        </p:txBody>
      </p:sp>
      <p:sp>
        <p:nvSpPr>
          <p:cNvPr id="20" name="Freeform 20"/>
          <p:cNvSpPr/>
          <p:nvPr/>
        </p:nvSpPr>
        <p:spPr>
          <a:xfrm>
            <a:off x="182363" y="7341701"/>
            <a:ext cx="1329870" cy="1327319"/>
          </a:xfrm>
          <a:custGeom>
            <a:avLst/>
            <a:gdLst/>
            <a:ahLst/>
            <a:cxnLst/>
            <a:rect l="l" t="t" r="r" b="b"/>
            <a:pathLst>
              <a:path w="1329870" h="1327319">
                <a:moveTo>
                  <a:pt x="0" y="0"/>
                </a:moveTo>
                <a:lnTo>
                  <a:pt x="1329870" y="0"/>
                </a:lnTo>
                <a:lnTo>
                  <a:pt x="1329870" y="1327319"/>
                </a:lnTo>
                <a:lnTo>
                  <a:pt x="0" y="1327319"/>
                </a:lnTo>
                <a:lnTo>
                  <a:pt x="0" y="0"/>
                </a:lnTo>
                <a:close/>
              </a:path>
            </a:pathLst>
          </a:custGeom>
          <a:blipFill>
            <a:blip r:embed="rId7"/>
            <a:stretch>
              <a:fillRect t="-26406" b="-15288"/>
            </a:stretch>
          </a:blipFill>
        </p:spPr>
        <p:txBody>
          <a:bodyPr/>
          <a:lstStyle/>
          <a:p>
            <a:endParaRPr lang="en-NZ"/>
          </a:p>
        </p:txBody>
      </p:sp>
      <p:sp>
        <p:nvSpPr>
          <p:cNvPr id="21" name="TextBox 21"/>
          <p:cNvSpPr txBox="1"/>
          <p:nvPr/>
        </p:nvSpPr>
        <p:spPr>
          <a:xfrm>
            <a:off x="320968" y="1377291"/>
            <a:ext cx="10882426" cy="1119640"/>
          </a:xfrm>
          <a:prstGeom prst="rect">
            <a:avLst/>
          </a:prstGeom>
        </p:spPr>
        <p:txBody>
          <a:bodyPr lIns="0" tIns="0" rIns="0" bIns="0" rtlCol="0" anchor="t">
            <a:spAutoFit/>
          </a:bodyPr>
          <a:lstStyle/>
          <a:p>
            <a:pPr algn="l">
              <a:lnSpc>
                <a:spcPts val="9162"/>
              </a:lnSpc>
            </a:pPr>
            <a:r>
              <a:rPr lang="en-US" sz="6544" b="1">
                <a:solidFill>
                  <a:srgbClr val="F4F4F4"/>
                </a:solidFill>
                <a:latin typeface="PODIUM Sharp Bold"/>
                <a:ea typeface="PODIUM Sharp Bold"/>
                <a:cs typeface="PODIUM Sharp Bold"/>
                <a:sym typeface="PODIUM Sharp Bold"/>
              </a:rPr>
              <a:t>3 Key Takeaways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0EF675-ACDF-E8AF-8757-F46CA42AF4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 y="643"/>
            <a:ext cx="18285714" cy="10285714"/>
          </a:xfrm>
          <a:prstGeom prst="rect">
            <a:avLst/>
          </a:prstGeom>
        </p:spPr>
      </p:pic>
    </p:spTree>
    <p:extLst>
      <p:ext uri="{BB962C8B-B14F-4D97-AF65-F5344CB8AC3E}">
        <p14:creationId xmlns:p14="http://schemas.microsoft.com/office/powerpoint/2010/main" val="1428134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39000"/>
            </a:blip>
            <a:stretch>
              <a:fillRect t="-3642" b="-3642"/>
            </a:stretch>
          </a:blipFill>
        </p:spPr>
        <p:txBody>
          <a:bodyPr/>
          <a:lstStyle/>
          <a:p>
            <a:endParaRPr lang="en-NZ"/>
          </a:p>
        </p:txBody>
      </p:sp>
      <p:sp>
        <p:nvSpPr>
          <p:cNvPr id="3" name="Freeform 3"/>
          <p:cNvSpPr/>
          <p:nvPr/>
        </p:nvSpPr>
        <p:spPr>
          <a:xfrm>
            <a:off x="90063" y="-38100"/>
            <a:ext cx="3406586" cy="1162242"/>
          </a:xfrm>
          <a:custGeom>
            <a:avLst/>
            <a:gdLst/>
            <a:ahLst/>
            <a:cxnLst/>
            <a:rect l="l" t="t" r="r" b="b"/>
            <a:pathLst>
              <a:path w="3406586" h="1162242">
                <a:moveTo>
                  <a:pt x="0" y="0"/>
                </a:moveTo>
                <a:lnTo>
                  <a:pt x="3406586" y="0"/>
                </a:lnTo>
                <a:lnTo>
                  <a:pt x="3406586" y="1162242"/>
                </a:lnTo>
                <a:lnTo>
                  <a:pt x="0" y="1162242"/>
                </a:lnTo>
                <a:lnTo>
                  <a:pt x="0" y="0"/>
                </a:lnTo>
                <a:close/>
              </a:path>
            </a:pathLst>
          </a:custGeom>
          <a:blipFill>
            <a:blip r:embed="rId3"/>
            <a:stretch>
              <a:fillRect t="-53747" b="-53799"/>
            </a:stretch>
          </a:blipFill>
        </p:spPr>
        <p:txBody>
          <a:bodyPr/>
          <a:lstStyle/>
          <a:p>
            <a:endParaRPr lang="en-NZ"/>
          </a:p>
        </p:txBody>
      </p:sp>
      <p:sp>
        <p:nvSpPr>
          <p:cNvPr id="4" name="Freeform 4"/>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4"/>
            <a:stretch>
              <a:fillRect/>
            </a:stretch>
          </a:blipFill>
        </p:spPr>
        <p:txBody>
          <a:bodyPr/>
          <a:lstStyle/>
          <a:p>
            <a:endParaRPr lang="en-NZ"/>
          </a:p>
        </p:txBody>
      </p:sp>
      <p:grpSp>
        <p:nvGrpSpPr>
          <p:cNvPr id="5" name="Group 5"/>
          <p:cNvGrpSpPr/>
          <p:nvPr/>
        </p:nvGrpSpPr>
        <p:grpSpPr>
          <a:xfrm>
            <a:off x="0" y="9143313"/>
            <a:ext cx="18288000" cy="1143687"/>
            <a:chOff x="0" y="0"/>
            <a:chExt cx="4816593" cy="301218"/>
          </a:xfrm>
        </p:grpSpPr>
        <p:sp>
          <p:nvSpPr>
            <p:cNvPr id="6" name="Freeform 6"/>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7" name="TextBox 7"/>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8" name="TextBox 8"/>
          <p:cNvSpPr txBox="1"/>
          <p:nvPr/>
        </p:nvSpPr>
        <p:spPr>
          <a:xfrm>
            <a:off x="5187078" y="6042306"/>
            <a:ext cx="7816155" cy="844552"/>
          </a:xfrm>
          <a:prstGeom prst="rect">
            <a:avLst/>
          </a:prstGeom>
        </p:spPr>
        <p:txBody>
          <a:bodyPr lIns="0" tIns="0" rIns="0" bIns="0" rtlCol="0" anchor="t">
            <a:spAutoFit/>
          </a:bodyPr>
          <a:lstStyle/>
          <a:p>
            <a:pPr algn="ctr">
              <a:lnSpc>
                <a:spcPts val="6999"/>
              </a:lnSpc>
              <a:spcBef>
                <a:spcPct val="0"/>
              </a:spcBef>
            </a:pPr>
            <a:r>
              <a:rPr lang="en-US" sz="4999">
                <a:solidFill>
                  <a:srgbClr val="000000"/>
                </a:solidFill>
                <a:latin typeface="Bio Sans"/>
                <a:ea typeface="Bio Sans"/>
                <a:cs typeface="Bio Sans"/>
                <a:sym typeface="Bio Sans"/>
              </a:rPr>
              <a:t>What does this actually do?</a:t>
            </a:r>
          </a:p>
        </p:txBody>
      </p:sp>
      <p:grpSp>
        <p:nvGrpSpPr>
          <p:cNvPr id="9" name="Group 9"/>
          <p:cNvGrpSpPr/>
          <p:nvPr/>
        </p:nvGrpSpPr>
        <p:grpSpPr>
          <a:xfrm>
            <a:off x="-48845" y="2889256"/>
            <a:ext cx="18288000" cy="3077328"/>
            <a:chOff x="0" y="0"/>
            <a:chExt cx="2854277" cy="480290"/>
          </a:xfrm>
        </p:grpSpPr>
        <p:sp>
          <p:nvSpPr>
            <p:cNvPr id="10" name="Freeform 10"/>
            <p:cNvSpPr/>
            <p:nvPr/>
          </p:nvSpPr>
          <p:spPr>
            <a:xfrm>
              <a:off x="0" y="0"/>
              <a:ext cx="2854277" cy="480290"/>
            </a:xfrm>
            <a:custGeom>
              <a:avLst/>
              <a:gdLst/>
              <a:ahLst/>
              <a:cxnLst/>
              <a:rect l="l" t="t" r="r" b="b"/>
              <a:pathLst>
                <a:path w="2854277" h="480290">
                  <a:moveTo>
                    <a:pt x="0" y="0"/>
                  </a:moveTo>
                  <a:lnTo>
                    <a:pt x="2854277" y="0"/>
                  </a:lnTo>
                  <a:lnTo>
                    <a:pt x="2854277" y="480290"/>
                  </a:lnTo>
                  <a:lnTo>
                    <a:pt x="0" y="480290"/>
                  </a:lnTo>
                  <a:close/>
                </a:path>
              </a:pathLst>
            </a:custGeom>
            <a:solidFill>
              <a:srgbClr val="502366"/>
            </a:solidFill>
          </p:spPr>
          <p:txBody>
            <a:bodyPr/>
            <a:lstStyle/>
            <a:p>
              <a:endParaRPr lang="en-NZ"/>
            </a:p>
          </p:txBody>
        </p:sp>
        <p:sp>
          <p:nvSpPr>
            <p:cNvPr id="11" name="TextBox 11"/>
            <p:cNvSpPr txBox="1"/>
            <p:nvPr/>
          </p:nvSpPr>
          <p:spPr>
            <a:xfrm>
              <a:off x="0" y="-28575"/>
              <a:ext cx="2854277" cy="508865"/>
            </a:xfrm>
            <a:prstGeom prst="rect">
              <a:avLst/>
            </a:prstGeom>
          </p:spPr>
          <p:txBody>
            <a:bodyPr lIns="50800" tIns="50800" rIns="50800" bIns="50800" rtlCol="0" anchor="ctr"/>
            <a:lstStyle/>
            <a:p>
              <a:pPr algn="ctr">
                <a:lnSpc>
                  <a:spcPts val="2659"/>
                </a:lnSpc>
              </a:pPr>
              <a:endParaRPr/>
            </a:p>
          </p:txBody>
        </p:sp>
      </p:grpSp>
      <p:sp>
        <p:nvSpPr>
          <p:cNvPr id="12" name="TextBox 12"/>
          <p:cNvSpPr txBox="1"/>
          <p:nvPr/>
        </p:nvSpPr>
        <p:spPr>
          <a:xfrm>
            <a:off x="287852" y="3225163"/>
            <a:ext cx="17633657" cy="2281690"/>
          </a:xfrm>
          <a:prstGeom prst="rect">
            <a:avLst/>
          </a:prstGeom>
        </p:spPr>
        <p:txBody>
          <a:bodyPr lIns="0" tIns="0" rIns="0" bIns="0" rtlCol="0" anchor="t">
            <a:spAutoFit/>
          </a:bodyPr>
          <a:lstStyle/>
          <a:p>
            <a:pPr algn="ctr">
              <a:lnSpc>
                <a:spcPts val="9162"/>
              </a:lnSpc>
            </a:pPr>
            <a:r>
              <a:rPr lang="en-US" sz="6544" b="1">
                <a:solidFill>
                  <a:srgbClr val="F4F4F4"/>
                </a:solidFill>
                <a:latin typeface="PODIUM Sharp Bold"/>
                <a:ea typeface="PODIUM Sharp Bold"/>
                <a:cs typeface="PODIUM Sharp Bold"/>
                <a:sym typeface="PODIUM Sharp Bold"/>
              </a:rPr>
              <a:t>So, what happens when we do show up to vote?</a:t>
            </a:r>
          </a:p>
        </p:txBody>
      </p:sp>
      <p:grpSp>
        <p:nvGrpSpPr>
          <p:cNvPr id="13" name="Group 13"/>
          <p:cNvGrpSpPr/>
          <p:nvPr/>
        </p:nvGrpSpPr>
        <p:grpSpPr>
          <a:xfrm>
            <a:off x="-186633" y="9401732"/>
            <a:ext cx="18661267" cy="677973"/>
            <a:chOff x="0" y="0"/>
            <a:chExt cx="24881689" cy="903964"/>
          </a:xfrm>
        </p:grpSpPr>
        <p:sp>
          <p:nvSpPr>
            <p:cNvPr id="14" name="Freeform 14"/>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5"/>
              <a:stretch>
                <a:fillRect/>
              </a:stretch>
            </a:blipFill>
          </p:spPr>
          <p:txBody>
            <a:bodyPr/>
            <a:lstStyle/>
            <a:p>
              <a:endParaRPr lang="en-NZ"/>
            </a:p>
          </p:txBody>
        </p:sp>
        <p:sp>
          <p:nvSpPr>
            <p:cNvPr id="15" name="Freeform 15"/>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6"/>
              <a:stretch>
                <a:fillRect/>
              </a:stretch>
            </a:blipFill>
          </p:spPr>
          <p:txBody>
            <a:bodyPr/>
            <a:lstStyle/>
            <a:p>
              <a:endParaRPr lang="en-NZ"/>
            </a:p>
          </p:txBody>
        </p:sp>
        <p:sp>
          <p:nvSpPr>
            <p:cNvPr id="16" name="Freeform 16"/>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5"/>
              <a:stretch>
                <a:fillRect/>
              </a:stretch>
            </a:blipFill>
          </p:spPr>
          <p:txBody>
            <a:bodyPr/>
            <a:lstStyle/>
            <a:p>
              <a:endParaRPr lang="en-NZ"/>
            </a:p>
          </p:txBody>
        </p:sp>
        <p:sp>
          <p:nvSpPr>
            <p:cNvPr id="17" name="Freeform 17"/>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6"/>
              <a:stretch>
                <a:fillRect/>
              </a:stretch>
            </a:blipFill>
          </p:spPr>
          <p:txBody>
            <a:bodyPr/>
            <a:lstStyle/>
            <a:p>
              <a:endParaRPr lang="en-NZ"/>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033644" y="257394"/>
            <a:ext cx="6959081" cy="8624791"/>
            <a:chOff x="0" y="0"/>
            <a:chExt cx="5123622" cy="6350000"/>
          </a:xfrm>
        </p:grpSpPr>
        <p:sp>
          <p:nvSpPr>
            <p:cNvPr id="3" name="Freeform 3"/>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2"/>
              <a:stretch>
                <a:fillRect l="-42986" r="-42986"/>
              </a:stretch>
            </a:blipFill>
          </p:spPr>
          <p:txBody>
            <a:bodyPr/>
            <a:lstStyle/>
            <a:p>
              <a:endParaRPr lang="en-NZ"/>
            </a:p>
          </p:txBody>
        </p:sp>
      </p:grpSp>
      <p:grpSp>
        <p:nvGrpSpPr>
          <p:cNvPr id="4" name="Group 4"/>
          <p:cNvGrpSpPr/>
          <p:nvPr/>
        </p:nvGrpSpPr>
        <p:grpSpPr>
          <a:xfrm>
            <a:off x="-186633" y="1371523"/>
            <a:ext cx="18474633" cy="1255000"/>
            <a:chOff x="0" y="0"/>
            <a:chExt cx="2883406" cy="195873"/>
          </a:xfrm>
        </p:grpSpPr>
        <p:sp>
          <p:nvSpPr>
            <p:cNvPr id="5" name="Freeform 5"/>
            <p:cNvSpPr/>
            <p:nvPr/>
          </p:nvSpPr>
          <p:spPr>
            <a:xfrm>
              <a:off x="0" y="0"/>
              <a:ext cx="2883406" cy="195873"/>
            </a:xfrm>
            <a:custGeom>
              <a:avLst/>
              <a:gdLst/>
              <a:ahLst/>
              <a:cxnLst/>
              <a:rect l="l" t="t" r="r" b="b"/>
              <a:pathLst>
                <a:path w="2883406" h="195873">
                  <a:moveTo>
                    <a:pt x="0" y="0"/>
                  </a:moveTo>
                  <a:lnTo>
                    <a:pt x="2883406" y="0"/>
                  </a:lnTo>
                  <a:lnTo>
                    <a:pt x="2883406" y="195873"/>
                  </a:lnTo>
                  <a:lnTo>
                    <a:pt x="0" y="195873"/>
                  </a:lnTo>
                  <a:close/>
                </a:path>
              </a:pathLst>
            </a:custGeom>
            <a:solidFill>
              <a:srgbClr val="502366"/>
            </a:solidFill>
          </p:spPr>
          <p:txBody>
            <a:bodyPr/>
            <a:lstStyle/>
            <a:p>
              <a:endParaRPr lang="en-NZ"/>
            </a:p>
          </p:txBody>
        </p:sp>
        <p:sp>
          <p:nvSpPr>
            <p:cNvPr id="6" name="TextBox 6"/>
            <p:cNvSpPr txBox="1"/>
            <p:nvPr/>
          </p:nvSpPr>
          <p:spPr>
            <a:xfrm>
              <a:off x="0" y="-28575"/>
              <a:ext cx="2883406" cy="224448"/>
            </a:xfrm>
            <a:prstGeom prst="rect">
              <a:avLst/>
            </a:prstGeom>
          </p:spPr>
          <p:txBody>
            <a:bodyPr lIns="50800" tIns="50800" rIns="50800" bIns="50800" rtlCol="0" anchor="ctr"/>
            <a:lstStyle/>
            <a:p>
              <a:pPr algn="ctr">
                <a:lnSpc>
                  <a:spcPts val="2659"/>
                </a:lnSpc>
              </a:pPr>
              <a:endParaRPr/>
            </a:p>
          </p:txBody>
        </p:sp>
      </p:grpSp>
      <p:sp>
        <p:nvSpPr>
          <p:cNvPr id="7" name="TextBox 7"/>
          <p:cNvSpPr txBox="1"/>
          <p:nvPr/>
        </p:nvSpPr>
        <p:spPr>
          <a:xfrm>
            <a:off x="1793356" y="7236398"/>
            <a:ext cx="6020296" cy="553847"/>
          </a:xfrm>
          <a:prstGeom prst="rect">
            <a:avLst/>
          </a:prstGeom>
        </p:spPr>
        <p:txBody>
          <a:bodyPr lIns="0" tIns="0" rIns="0" bIns="0" rtlCol="0" anchor="t">
            <a:spAutoFit/>
          </a:bodyPr>
          <a:lstStyle/>
          <a:p>
            <a:pPr algn="ctr">
              <a:lnSpc>
                <a:spcPts val="4648"/>
              </a:lnSpc>
              <a:spcBef>
                <a:spcPct val="0"/>
              </a:spcBef>
            </a:pPr>
            <a:endParaRPr/>
          </a:p>
        </p:txBody>
      </p:sp>
      <p:sp>
        <p:nvSpPr>
          <p:cNvPr id="8" name="TextBox 8"/>
          <p:cNvSpPr txBox="1"/>
          <p:nvPr/>
        </p:nvSpPr>
        <p:spPr>
          <a:xfrm>
            <a:off x="3986016" y="8576686"/>
            <a:ext cx="3552329" cy="553847"/>
          </a:xfrm>
          <a:prstGeom prst="rect">
            <a:avLst/>
          </a:prstGeom>
        </p:spPr>
        <p:txBody>
          <a:bodyPr lIns="0" tIns="0" rIns="0" bIns="0" rtlCol="0" anchor="t">
            <a:spAutoFit/>
          </a:bodyPr>
          <a:lstStyle/>
          <a:p>
            <a:pPr algn="ctr">
              <a:lnSpc>
                <a:spcPts val="4648"/>
              </a:lnSpc>
              <a:spcBef>
                <a:spcPct val="0"/>
              </a:spcBef>
            </a:pPr>
            <a:endParaRPr/>
          </a:p>
        </p:txBody>
      </p:sp>
      <p:sp>
        <p:nvSpPr>
          <p:cNvPr id="9" name="TextBox 9"/>
          <p:cNvSpPr txBox="1"/>
          <p:nvPr/>
        </p:nvSpPr>
        <p:spPr>
          <a:xfrm>
            <a:off x="316012" y="3320153"/>
            <a:ext cx="10396403" cy="4929505"/>
          </a:xfrm>
          <a:prstGeom prst="rect">
            <a:avLst/>
          </a:prstGeom>
        </p:spPr>
        <p:txBody>
          <a:bodyPr lIns="0" tIns="0" rIns="0" bIns="0" rtlCol="0" anchor="t">
            <a:spAutoFit/>
          </a:bodyPr>
          <a:lstStyle/>
          <a:p>
            <a:pPr algn="l">
              <a:lnSpc>
                <a:spcPts val="3919"/>
              </a:lnSpc>
            </a:pPr>
            <a:r>
              <a:rPr lang="en-US" sz="3000" dirty="0">
                <a:solidFill>
                  <a:srgbClr val="000000"/>
                </a:solidFill>
                <a:latin typeface="Bio Sans"/>
                <a:ea typeface="Bio Sans"/>
                <a:cs typeface="Bio Sans"/>
                <a:sym typeface="Bio Sans"/>
              </a:rPr>
              <a:t>Every three years, New Zealanders vote to pick 120 people to represent us in our most important decision-making room: Parliament. The people who win those seats become our Members of Parliament (MPs), and their main job is to make the laws we all live by.</a:t>
            </a:r>
          </a:p>
          <a:p>
            <a:pPr algn="l">
              <a:lnSpc>
                <a:spcPts val="3919"/>
              </a:lnSpc>
            </a:pPr>
            <a:endParaRPr lang="en-US" sz="3000" dirty="0">
              <a:solidFill>
                <a:srgbClr val="000000"/>
              </a:solidFill>
              <a:latin typeface="Bio Sans"/>
              <a:ea typeface="Bio Sans"/>
              <a:cs typeface="Bio Sans"/>
              <a:sym typeface="Bio Sans"/>
            </a:endParaRPr>
          </a:p>
          <a:p>
            <a:pPr algn="l">
              <a:lnSpc>
                <a:spcPts val="3919"/>
              </a:lnSpc>
            </a:pPr>
            <a:r>
              <a:rPr lang="en-US" sz="3000" dirty="0">
                <a:solidFill>
                  <a:srgbClr val="000000"/>
                </a:solidFill>
                <a:latin typeface="Bio Sans"/>
                <a:ea typeface="Bio Sans"/>
                <a:cs typeface="Bio Sans"/>
                <a:sym typeface="Bio Sans"/>
              </a:rPr>
              <a:t>Today, we are looking at the endgame. How do millions of individual votes from across the country actually transform into those 120 physical seats in Parliament? Let's look at how your voice gets a seat at the table.</a:t>
            </a:r>
          </a:p>
        </p:txBody>
      </p:sp>
      <p:grpSp>
        <p:nvGrpSpPr>
          <p:cNvPr id="10" name="Group 10"/>
          <p:cNvGrpSpPr/>
          <p:nvPr/>
        </p:nvGrpSpPr>
        <p:grpSpPr>
          <a:xfrm>
            <a:off x="0" y="9143313"/>
            <a:ext cx="18288000" cy="1143687"/>
            <a:chOff x="0" y="0"/>
            <a:chExt cx="4816593" cy="301218"/>
          </a:xfrm>
        </p:grpSpPr>
        <p:sp>
          <p:nvSpPr>
            <p:cNvPr id="11" name="Freeform 11"/>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2" name="TextBox 12"/>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a:off x="16095113" y="66552"/>
            <a:ext cx="2124644" cy="1255472"/>
          </a:xfrm>
          <a:custGeom>
            <a:avLst/>
            <a:gdLst/>
            <a:ahLst/>
            <a:cxnLst/>
            <a:rect l="l" t="t" r="r" b="b"/>
            <a:pathLst>
              <a:path w="2124644" h="1255472">
                <a:moveTo>
                  <a:pt x="0" y="0"/>
                </a:moveTo>
                <a:lnTo>
                  <a:pt x="2124644" y="0"/>
                </a:lnTo>
                <a:lnTo>
                  <a:pt x="2124644" y="1255472"/>
                </a:lnTo>
                <a:lnTo>
                  <a:pt x="0" y="1255472"/>
                </a:lnTo>
                <a:lnTo>
                  <a:pt x="0" y="0"/>
                </a:lnTo>
                <a:close/>
              </a:path>
            </a:pathLst>
          </a:custGeom>
          <a:blipFill>
            <a:blip r:embed="rId3"/>
            <a:stretch>
              <a:fillRect/>
            </a:stretch>
          </a:blipFill>
        </p:spPr>
        <p:txBody>
          <a:bodyPr/>
          <a:lstStyle/>
          <a:p>
            <a:endParaRPr lang="en-NZ"/>
          </a:p>
        </p:txBody>
      </p:sp>
      <p:sp>
        <p:nvSpPr>
          <p:cNvPr id="14" name="TextBox 14"/>
          <p:cNvSpPr txBox="1"/>
          <p:nvPr/>
        </p:nvSpPr>
        <p:spPr>
          <a:xfrm>
            <a:off x="316012" y="1352789"/>
            <a:ext cx="16221717" cy="1119640"/>
          </a:xfrm>
          <a:prstGeom prst="rect">
            <a:avLst/>
          </a:prstGeom>
        </p:spPr>
        <p:txBody>
          <a:bodyPr lIns="0" tIns="0" rIns="0" bIns="0" rtlCol="0" anchor="t">
            <a:spAutoFit/>
          </a:bodyPr>
          <a:lstStyle/>
          <a:p>
            <a:pPr algn="l">
              <a:lnSpc>
                <a:spcPts val="9162"/>
              </a:lnSpc>
            </a:pPr>
            <a:r>
              <a:rPr lang="en-US" sz="6544">
                <a:solidFill>
                  <a:srgbClr val="F4F4F4"/>
                </a:solidFill>
                <a:latin typeface="PODIUM Sharp Bold"/>
                <a:ea typeface="PODIUM Sharp Bold"/>
                <a:cs typeface="PODIUM Sharp Bold"/>
                <a:sym typeface="PODIUM Sharp Bold"/>
              </a:rPr>
              <a:t>The world you want - realised</a:t>
            </a:r>
          </a:p>
        </p:txBody>
      </p:sp>
      <p:grpSp>
        <p:nvGrpSpPr>
          <p:cNvPr id="15" name="Group 15"/>
          <p:cNvGrpSpPr/>
          <p:nvPr/>
        </p:nvGrpSpPr>
        <p:grpSpPr>
          <a:xfrm>
            <a:off x="-186633" y="9401732"/>
            <a:ext cx="18661267" cy="677973"/>
            <a:chOff x="0" y="0"/>
            <a:chExt cx="24881689" cy="903964"/>
          </a:xfrm>
        </p:grpSpPr>
        <p:sp>
          <p:nvSpPr>
            <p:cNvPr id="16" name="Freeform 16"/>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7" name="Freeform 17"/>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18" name="Freeform 18"/>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19" name="Freeform 19"/>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20" name="Freeform 20"/>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39000"/>
            </a:blip>
            <a:stretch>
              <a:fillRect t="-3642" b="-3642"/>
            </a:stretch>
          </a:blipFill>
        </p:spPr>
        <p:txBody>
          <a:bodyPr/>
          <a:lstStyle/>
          <a:p>
            <a:endParaRPr lang="en-NZ"/>
          </a:p>
        </p:txBody>
      </p:sp>
      <p:sp>
        <p:nvSpPr>
          <p:cNvPr id="3" name="Freeform 3"/>
          <p:cNvSpPr/>
          <p:nvPr/>
        </p:nvSpPr>
        <p:spPr>
          <a:xfrm>
            <a:off x="90063" y="-38100"/>
            <a:ext cx="3406586" cy="1162242"/>
          </a:xfrm>
          <a:custGeom>
            <a:avLst/>
            <a:gdLst/>
            <a:ahLst/>
            <a:cxnLst/>
            <a:rect l="l" t="t" r="r" b="b"/>
            <a:pathLst>
              <a:path w="3406586" h="1162242">
                <a:moveTo>
                  <a:pt x="0" y="0"/>
                </a:moveTo>
                <a:lnTo>
                  <a:pt x="3406586" y="0"/>
                </a:lnTo>
                <a:lnTo>
                  <a:pt x="3406586" y="1162242"/>
                </a:lnTo>
                <a:lnTo>
                  <a:pt x="0" y="1162242"/>
                </a:lnTo>
                <a:lnTo>
                  <a:pt x="0" y="0"/>
                </a:lnTo>
                <a:close/>
              </a:path>
            </a:pathLst>
          </a:custGeom>
          <a:blipFill>
            <a:blip r:embed="rId3"/>
            <a:stretch>
              <a:fillRect t="-53747" b="-53799"/>
            </a:stretch>
          </a:blipFill>
        </p:spPr>
        <p:txBody>
          <a:bodyPr/>
          <a:lstStyle/>
          <a:p>
            <a:endParaRPr lang="en-NZ"/>
          </a:p>
        </p:txBody>
      </p:sp>
      <p:sp>
        <p:nvSpPr>
          <p:cNvPr id="4" name="Freeform 4"/>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4"/>
            <a:stretch>
              <a:fillRect/>
            </a:stretch>
          </a:blipFill>
        </p:spPr>
        <p:txBody>
          <a:bodyPr/>
          <a:lstStyle/>
          <a:p>
            <a:endParaRPr lang="en-NZ"/>
          </a:p>
        </p:txBody>
      </p:sp>
      <p:grpSp>
        <p:nvGrpSpPr>
          <p:cNvPr id="5" name="Group 5"/>
          <p:cNvGrpSpPr/>
          <p:nvPr/>
        </p:nvGrpSpPr>
        <p:grpSpPr>
          <a:xfrm>
            <a:off x="0" y="9143313"/>
            <a:ext cx="18288000" cy="1143687"/>
            <a:chOff x="0" y="0"/>
            <a:chExt cx="4816593" cy="301218"/>
          </a:xfrm>
        </p:grpSpPr>
        <p:sp>
          <p:nvSpPr>
            <p:cNvPr id="6" name="Freeform 6"/>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7" name="TextBox 7"/>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8" name="TextBox 8"/>
          <p:cNvSpPr txBox="1"/>
          <p:nvPr/>
        </p:nvSpPr>
        <p:spPr>
          <a:xfrm>
            <a:off x="149493" y="6042306"/>
            <a:ext cx="18089662" cy="844552"/>
          </a:xfrm>
          <a:prstGeom prst="rect">
            <a:avLst/>
          </a:prstGeom>
        </p:spPr>
        <p:txBody>
          <a:bodyPr wrap="square" lIns="0" tIns="0" rIns="0" bIns="0" rtlCol="0" anchor="t">
            <a:spAutoFit/>
          </a:bodyPr>
          <a:lstStyle/>
          <a:p>
            <a:pPr algn="ctr">
              <a:lnSpc>
                <a:spcPts val="6999"/>
              </a:lnSpc>
              <a:spcBef>
                <a:spcPct val="0"/>
              </a:spcBef>
            </a:pPr>
            <a:r>
              <a:rPr lang="en-US" sz="4999" dirty="0">
                <a:solidFill>
                  <a:srgbClr val="000000"/>
                </a:solidFill>
                <a:latin typeface="Bio Sans"/>
                <a:ea typeface="Bio Sans"/>
                <a:cs typeface="Bio Sans"/>
                <a:sym typeface="Bio Sans"/>
              </a:rPr>
              <a:t>What even is politics, democracy, parliament and government?</a:t>
            </a:r>
          </a:p>
        </p:txBody>
      </p:sp>
      <p:grpSp>
        <p:nvGrpSpPr>
          <p:cNvPr id="9" name="Group 9"/>
          <p:cNvGrpSpPr/>
          <p:nvPr/>
        </p:nvGrpSpPr>
        <p:grpSpPr>
          <a:xfrm>
            <a:off x="-48845" y="2889256"/>
            <a:ext cx="18288000" cy="3077328"/>
            <a:chOff x="0" y="0"/>
            <a:chExt cx="2854277" cy="480290"/>
          </a:xfrm>
        </p:grpSpPr>
        <p:sp>
          <p:nvSpPr>
            <p:cNvPr id="10" name="Freeform 10"/>
            <p:cNvSpPr/>
            <p:nvPr/>
          </p:nvSpPr>
          <p:spPr>
            <a:xfrm>
              <a:off x="0" y="0"/>
              <a:ext cx="2854277" cy="480290"/>
            </a:xfrm>
            <a:custGeom>
              <a:avLst/>
              <a:gdLst/>
              <a:ahLst/>
              <a:cxnLst/>
              <a:rect l="l" t="t" r="r" b="b"/>
              <a:pathLst>
                <a:path w="2854277" h="480290">
                  <a:moveTo>
                    <a:pt x="0" y="0"/>
                  </a:moveTo>
                  <a:lnTo>
                    <a:pt x="2854277" y="0"/>
                  </a:lnTo>
                  <a:lnTo>
                    <a:pt x="2854277" y="480290"/>
                  </a:lnTo>
                  <a:lnTo>
                    <a:pt x="0" y="480290"/>
                  </a:lnTo>
                  <a:close/>
                </a:path>
              </a:pathLst>
            </a:custGeom>
            <a:solidFill>
              <a:srgbClr val="502366"/>
            </a:solidFill>
          </p:spPr>
          <p:txBody>
            <a:bodyPr/>
            <a:lstStyle/>
            <a:p>
              <a:endParaRPr lang="en-NZ"/>
            </a:p>
          </p:txBody>
        </p:sp>
        <p:sp>
          <p:nvSpPr>
            <p:cNvPr id="11" name="TextBox 11"/>
            <p:cNvSpPr txBox="1"/>
            <p:nvPr/>
          </p:nvSpPr>
          <p:spPr>
            <a:xfrm>
              <a:off x="0" y="-28575"/>
              <a:ext cx="2854277" cy="508865"/>
            </a:xfrm>
            <a:prstGeom prst="rect">
              <a:avLst/>
            </a:prstGeom>
          </p:spPr>
          <p:txBody>
            <a:bodyPr lIns="50800" tIns="50800" rIns="50800" bIns="50800" rtlCol="0" anchor="ctr"/>
            <a:lstStyle/>
            <a:p>
              <a:pPr algn="ctr">
                <a:lnSpc>
                  <a:spcPts val="2659"/>
                </a:lnSpc>
              </a:pPr>
              <a:endParaRPr/>
            </a:p>
          </p:txBody>
        </p:sp>
      </p:grpSp>
      <p:sp>
        <p:nvSpPr>
          <p:cNvPr id="12" name="TextBox 12"/>
          <p:cNvSpPr txBox="1"/>
          <p:nvPr/>
        </p:nvSpPr>
        <p:spPr>
          <a:xfrm>
            <a:off x="278326" y="3765821"/>
            <a:ext cx="17633657" cy="1052724"/>
          </a:xfrm>
          <a:prstGeom prst="rect">
            <a:avLst/>
          </a:prstGeom>
        </p:spPr>
        <p:txBody>
          <a:bodyPr lIns="0" tIns="0" rIns="0" bIns="0" rtlCol="0" anchor="t">
            <a:spAutoFit/>
          </a:bodyPr>
          <a:lstStyle/>
          <a:p>
            <a:pPr algn="ctr">
              <a:lnSpc>
                <a:spcPts val="9162"/>
              </a:lnSpc>
            </a:pPr>
            <a:r>
              <a:rPr lang="en-US" sz="6544" b="1" dirty="0">
                <a:solidFill>
                  <a:srgbClr val="F4F4F4"/>
                </a:solidFill>
                <a:latin typeface="PODIUM Sharp Bold"/>
                <a:ea typeface="PODIUM Sharp Bold"/>
                <a:cs typeface="PODIUM Sharp Bold"/>
                <a:sym typeface="PODIUM Sharp Bold"/>
              </a:rPr>
              <a:t>But first, some fundamentals</a:t>
            </a:r>
          </a:p>
        </p:txBody>
      </p:sp>
      <p:grpSp>
        <p:nvGrpSpPr>
          <p:cNvPr id="13" name="Group 13"/>
          <p:cNvGrpSpPr/>
          <p:nvPr/>
        </p:nvGrpSpPr>
        <p:grpSpPr>
          <a:xfrm>
            <a:off x="-186633" y="9401732"/>
            <a:ext cx="18661267" cy="677973"/>
            <a:chOff x="0" y="0"/>
            <a:chExt cx="24881689" cy="903964"/>
          </a:xfrm>
        </p:grpSpPr>
        <p:sp>
          <p:nvSpPr>
            <p:cNvPr id="14" name="Freeform 14"/>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5"/>
              <a:stretch>
                <a:fillRect/>
              </a:stretch>
            </a:blipFill>
          </p:spPr>
          <p:txBody>
            <a:bodyPr/>
            <a:lstStyle/>
            <a:p>
              <a:endParaRPr lang="en-NZ"/>
            </a:p>
          </p:txBody>
        </p:sp>
        <p:sp>
          <p:nvSpPr>
            <p:cNvPr id="15" name="Freeform 15"/>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6"/>
              <a:stretch>
                <a:fillRect/>
              </a:stretch>
            </a:blipFill>
          </p:spPr>
          <p:txBody>
            <a:bodyPr/>
            <a:lstStyle/>
            <a:p>
              <a:endParaRPr lang="en-NZ"/>
            </a:p>
          </p:txBody>
        </p:sp>
        <p:sp>
          <p:nvSpPr>
            <p:cNvPr id="16" name="Freeform 16"/>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5"/>
              <a:stretch>
                <a:fillRect/>
              </a:stretch>
            </a:blipFill>
          </p:spPr>
          <p:txBody>
            <a:bodyPr/>
            <a:lstStyle/>
            <a:p>
              <a:endParaRPr lang="en-NZ"/>
            </a:p>
          </p:txBody>
        </p:sp>
        <p:sp>
          <p:nvSpPr>
            <p:cNvPr id="17" name="Freeform 17"/>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6"/>
              <a:stretch>
                <a:fillRect/>
              </a:stretch>
            </a:blipFill>
          </p:spPr>
          <p:txBody>
            <a:bodyPr/>
            <a:lstStyle/>
            <a:p>
              <a:endParaRPr lang="en-NZ"/>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6633" y="1429682"/>
            <a:ext cx="18474633" cy="1255000"/>
            <a:chOff x="0" y="0"/>
            <a:chExt cx="2883406" cy="195873"/>
          </a:xfrm>
        </p:grpSpPr>
        <p:sp>
          <p:nvSpPr>
            <p:cNvPr id="3" name="Freeform 3"/>
            <p:cNvSpPr/>
            <p:nvPr/>
          </p:nvSpPr>
          <p:spPr>
            <a:xfrm>
              <a:off x="0" y="0"/>
              <a:ext cx="2883406" cy="195873"/>
            </a:xfrm>
            <a:custGeom>
              <a:avLst/>
              <a:gdLst/>
              <a:ahLst/>
              <a:cxnLst/>
              <a:rect l="l" t="t" r="r" b="b"/>
              <a:pathLst>
                <a:path w="2883406" h="195873">
                  <a:moveTo>
                    <a:pt x="0" y="0"/>
                  </a:moveTo>
                  <a:lnTo>
                    <a:pt x="2883406" y="0"/>
                  </a:lnTo>
                  <a:lnTo>
                    <a:pt x="2883406" y="195873"/>
                  </a:lnTo>
                  <a:lnTo>
                    <a:pt x="0" y="195873"/>
                  </a:lnTo>
                  <a:close/>
                </a:path>
              </a:pathLst>
            </a:custGeom>
            <a:solidFill>
              <a:srgbClr val="502366"/>
            </a:solidFill>
          </p:spPr>
          <p:txBody>
            <a:bodyPr/>
            <a:lstStyle/>
            <a:p>
              <a:endParaRPr lang="en-NZ"/>
            </a:p>
          </p:txBody>
        </p:sp>
        <p:sp>
          <p:nvSpPr>
            <p:cNvPr id="4" name="TextBox 4"/>
            <p:cNvSpPr txBox="1"/>
            <p:nvPr/>
          </p:nvSpPr>
          <p:spPr>
            <a:xfrm>
              <a:off x="0" y="-28575"/>
              <a:ext cx="2883406" cy="224448"/>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9050683" y="-184255"/>
            <a:ext cx="10093244" cy="11937284"/>
            <a:chOff x="0" y="0"/>
            <a:chExt cx="5369069" cy="6350000"/>
          </a:xfrm>
        </p:grpSpPr>
        <p:sp>
          <p:nvSpPr>
            <p:cNvPr id="6" name="Freeform 6"/>
            <p:cNvSpPr/>
            <p:nvPr/>
          </p:nvSpPr>
          <p:spPr>
            <a:xfrm>
              <a:off x="0" y="0"/>
              <a:ext cx="5370339" cy="6350000"/>
            </a:xfrm>
            <a:custGeom>
              <a:avLst/>
              <a:gdLst/>
              <a:ahLst/>
              <a:cxnLst/>
              <a:rect l="l" t="t" r="r" b="b"/>
              <a:pathLst>
                <a:path w="5370339" h="6350000">
                  <a:moveTo>
                    <a:pt x="5060885" y="0"/>
                  </a:moveTo>
                  <a:lnTo>
                    <a:pt x="308185" y="0"/>
                  </a:lnTo>
                  <a:cubicBezTo>
                    <a:pt x="137448" y="0"/>
                    <a:pt x="0" y="162560"/>
                    <a:pt x="0" y="364490"/>
                  </a:cubicBezTo>
                  <a:lnTo>
                    <a:pt x="0" y="5986780"/>
                  </a:lnTo>
                  <a:cubicBezTo>
                    <a:pt x="0" y="6187440"/>
                    <a:pt x="137448" y="6350000"/>
                    <a:pt x="308185" y="6350000"/>
                  </a:cubicBezTo>
                  <a:lnTo>
                    <a:pt x="5061958" y="6350000"/>
                  </a:lnTo>
                  <a:cubicBezTo>
                    <a:pt x="5231621" y="6350000"/>
                    <a:pt x="5370339" y="6187440"/>
                    <a:pt x="5370339" y="5985510"/>
                  </a:cubicBezTo>
                  <a:lnTo>
                    <a:pt x="5370339" y="364490"/>
                  </a:lnTo>
                  <a:cubicBezTo>
                    <a:pt x="5369069" y="162560"/>
                    <a:pt x="5231621" y="0"/>
                    <a:pt x="5060885" y="0"/>
                  </a:cubicBezTo>
                  <a:close/>
                </a:path>
              </a:pathLst>
            </a:custGeom>
            <a:blipFill>
              <a:blip r:embed="rId2"/>
              <a:stretch>
                <a:fillRect l="-38035" r="-38035"/>
              </a:stretch>
            </a:blipFill>
          </p:spPr>
          <p:txBody>
            <a:bodyPr/>
            <a:lstStyle/>
            <a:p>
              <a:endParaRPr lang="en-NZ"/>
            </a:p>
          </p:txBody>
        </p:sp>
      </p:grpSp>
      <p:sp>
        <p:nvSpPr>
          <p:cNvPr id="7" name="Freeform 7"/>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8" name="Group 8"/>
          <p:cNvGrpSpPr/>
          <p:nvPr/>
        </p:nvGrpSpPr>
        <p:grpSpPr>
          <a:xfrm>
            <a:off x="0" y="9143313"/>
            <a:ext cx="18288000" cy="1143687"/>
            <a:chOff x="0" y="0"/>
            <a:chExt cx="4816593" cy="301218"/>
          </a:xfrm>
        </p:grpSpPr>
        <p:sp>
          <p:nvSpPr>
            <p:cNvPr id="9" name="Freeform 9"/>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0" name="TextBox 10"/>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11" name="TextBox 11"/>
          <p:cNvSpPr txBox="1"/>
          <p:nvPr/>
        </p:nvSpPr>
        <p:spPr>
          <a:xfrm>
            <a:off x="292393" y="1435450"/>
            <a:ext cx="10882426" cy="1119640"/>
          </a:xfrm>
          <a:prstGeom prst="rect">
            <a:avLst/>
          </a:prstGeom>
        </p:spPr>
        <p:txBody>
          <a:bodyPr lIns="0" tIns="0" rIns="0" bIns="0" rtlCol="0" anchor="t">
            <a:spAutoFit/>
          </a:bodyPr>
          <a:lstStyle/>
          <a:p>
            <a:pPr algn="l">
              <a:lnSpc>
                <a:spcPts val="9162"/>
              </a:lnSpc>
            </a:pPr>
            <a:r>
              <a:rPr lang="en-US" sz="6544" b="1">
                <a:solidFill>
                  <a:srgbClr val="F4F4F4"/>
                </a:solidFill>
                <a:latin typeface="PODIUM Sharp Bold"/>
                <a:ea typeface="PODIUM Sharp Bold"/>
                <a:cs typeface="PODIUM Sharp Bold"/>
                <a:sym typeface="PODIUM Sharp Bold"/>
              </a:rPr>
              <a:t>What is Politics?</a:t>
            </a:r>
          </a:p>
        </p:txBody>
      </p:sp>
      <p:sp>
        <p:nvSpPr>
          <p:cNvPr id="12" name="TextBox 12"/>
          <p:cNvSpPr txBox="1"/>
          <p:nvPr/>
        </p:nvSpPr>
        <p:spPr>
          <a:xfrm>
            <a:off x="292393" y="2930133"/>
            <a:ext cx="11510631" cy="5920105"/>
          </a:xfrm>
          <a:prstGeom prst="rect">
            <a:avLst/>
          </a:prstGeom>
        </p:spPr>
        <p:txBody>
          <a:bodyPr lIns="0" tIns="0" rIns="0" bIns="0" rtlCol="0" anchor="t">
            <a:spAutoFit/>
          </a:bodyPr>
          <a:lstStyle/>
          <a:p>
            <a:pPr algn="l">
              <a:lnSpc>
                <a:spcPts val="3919"/>
              </a:lnSpc>
            </a:pPr>
            <a:r>
              <a:rPr lang="en-US" sz="2799">
                <a:solidFill>
                  <a:srgbClr val="000000"/>
                </a:solidFill>
                <a:latin typeface="Bio Sans"/>
                <a:ea typeface="Bio Sans"/>
                <a:cs typeface="Bio Sans"/>
                <a:sym typeface="Bio Sans"/>
              </a:rPr>
              <a:t>Politics is basically how we figure out how to live together in Aotearoa; making the rules, sorting out disagreements, and deciding who gets what when resources are limited. </a:t>
            </a:r>
          </a:p>
          <a:p>
            <a:pPr algn="l">
              <a:lnSpc>
                <a:spcPts val="3919"/>
              </a:lnSpc>
            </a:pPr>
            <a:endParaRPr lang="en-US" sz="2799">
              <a:solidFill>
                <a:srgbClr val="000000"/>
              </a:solidFill>
              <a:latin typeface="Bio Sans"/>
              <a:ea typeface="Bio Sans"/>
              <a:cs typeface="Bio Sans"/>
              <a:sym typeface="Bio Sans"/>
            </a:endParaRPr>
          </a:p>
          <a:p>
            <a:pPr algn="l">
              <a:lnSpc>
                <a:spcPts val="3919"/>
              </a:lnSpc>
            </a:pPr>
            <a:r>
              <a:rPr lang="en-US" sz="2799">
                <a:solidFill>
                  <a:srgbClr val="000000"/>
                </a:solidFill>
                <a:latin typeface="Bio Sans"/>
                <a:ea typeface="Bio Sans"/>
                <a:cs typeface="Bio Sans"/>
                <a:sym typeface="Bio Sans"/>
              </a:rPr>
              <a:t>It isn't just about Members of Parliament arguing in the Beehive; </a:t>
            </a:r>
          </a:p>
          <a:p>
            <a:pPr algn="l">
              <a:lnSpc>
                <a:spcPts val="3919"/>
              </a:lnSpc>
            </a:pPr>
            <a:r>
              <a:rPr lang="en-US" sz="2799">
                <a:solidFill>
                  <a:srgbClr val="000000"/>
                </a:solidFill>
                <a:latin typeface="Bio Sans"/>
                <a:ea typeface="Bio Sans"/>
                <a:cs typeface="Bio Sans"/>
                <a:sym typeface="Bio Sans"/>
              </a:rPr>
              <a:t>it happens everywhere, shaping everything from national </a:t>
            </a:r>
          </a:p>
          <a:p>
            <a:pPr algn="l">
              <a:lnSpc>
                <a:spcPts val="3919"/>
              </a:lnSpc>
            </a:pPr>
            <a:r>
              <a:rPr lang="en-US" sz="2799">
                <a:solidFill>
                  <a:srgbClr val="000000"/>
                </a:solidFill>
                <a:latin typeface="Bio Sans"/>
                <a:ea typeface="Bio Sans"/>
                <a:cs typeface="Bio Sans"/>
                <a:sym typeface="Bio Sans"/>
              </a:rPr>
              <a:t>climate laws right down to your school council or local sports </a:t>
            </a:r>
          </a:p>
          <a:p>
            <a:pPr algn="l">
              <a:lnSpc>
                <a:spcPts val="3919"/>
              </a:lnSpc>
            </a:pPr>
            <a:r>
              <a:rPr lang="en-US" sz="2799">
                <a:solidFill>
                  <a:srgbClr val="000000"/>
                </a:solidFill>
                <a:latin typeface="Bio Sans"/>
                <a:ea typeface="Bio Sans"/>
                <a:cs typeface="Bio Sans"/>
                <a:sym typeface="Bio Sans"/>
              </a:rPr>
              <a:t>club. </a:t>
            </a:r>
          </a:p>
          <a:p>
            <a:pPr algn="l">
              <a:lnSpc>
                <a:spcPts val="3919"/>
              </a:lnSpc>
            </a:pPr>
            <a:endParaRPr lang="en-US" sz="2799">
              <a:solidFill>
                <a:srgbClr val="000000"/>
              </a:solidFill>
              <a:latin typeface="Bio Sans"/>
              <a:ea typeface="Bio Sans"/>
              <a:cs typeface="Bio Sans"/>
              <a:sym typeface="Bio Sans"/>
            </a:endParaRPr>
          </a:p>
          <a:p>
            <a:pPr algn="l">
              <a:lnSpc>
                <a:spcPts val="3919"/>
              </a:lnSpc>
            </a:pPr>
            <a:r>
              <a:rPr lang="en-US" sz="2799">
                <a:solidFill>
                  <a:srgbClr val="000000"/>
                </a:solidFill>
                <a:latin typeface="Bio Sans"/>
                <a:ea typeface="Bio Sans"/>
                <a:cs typeface="Bio Sans"/>
                <a:sym typeface="Bio Sans"/>
              </a:rPr>
              <a:t>At its core, politics is simply how people negotiate and share </a:t>
            </a:r>
          </a:p>
          <a:p>
            <a:pPr algn="l">
              <a:lnSpc>
                <a:spcPts val="3919"/>
              </a:lnSpc>
            </a:pPr>
            <a:r>
              <a:rPr lang="en-US" sz="2799">
                <a:solidFill>
                  <a:srgbClr val="000000"/>
                </a:solidFill>
                <a:latin typeface="Bio Sans"/>
                <a:ea typeface="Bio Sans"/>
                <a:cs typeface="Bio Sans"/>
                <a:sym typeface="Bio Sans"/>
              </a:rPr>
              <a:t>power so groups with completely different opinions can get </a:t>
            </a:r>
          </a:p>
          <a:p>
            <a:pPr algn="l">
              <a:lnSpc>
                <a:spcPts val="3919"/>
              </a:lnSpc>
              <a:spcBef>
                <a:spcPct val="0"/>
              </a:spcBef>
            </a:pPr>
            <a:r>
              <a:rPr lang="en-US" sz="2799">
                <a:solidFill>
                  <a:srgbClr val="000000"/>
                </a:solidFill>
                <a:latin typeface="Bio Sans"/>
                <a:ea typeface="Bio Sans"/>
                <a:cs typeface="Bio Sans"/>
                <a:sym typeface="Bio Sans"/>
              </a:rPr>
              <a:t>things done without tearing each other apart.</a:t>
            </a:r>
          </a:p>
        </p:txBody>
      </p:sp>
      <p:grpSp>
        <p:nvGrpSpPr>
          <p:cNvPr id="13" name="Group 13"/>
          <p:cNvGrpSpPr/>
          <p:nvPr/>
        </p:nvGrpSpPr>
        <p:grpSpPr>
          <a:xfrm>
            <a:off x="-186633" y="9401732"/>
            <a:ext cx="18661267" cy="677973"/>
            <a:chOff x="0" y="0"/>
            <a:chExt cx="24881689" cy="903964"/>
          </a:xfrm>
        </p:grpSpPr>
        <p:sp>
          <p:nvSpPr>
            <p:cNvPr id="14" name="Freeform 14"/>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5" name="Freeform 15"/>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16" name="Freeform 16"/>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17" name="Freeform 17"/>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18" name="Freeform 18"/>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6633" y="1371523"/>
            <a:ext cx="18474633" cy="1255000"/>
            <a:chOff x="0" y="0"/>
            <a:chExt cx="2883406" cy="195873"/>
          </a:xfrm>
        </p:grpSpPr>
        <p:sp>
          <p:nvSpPr>
            <p:cNvPr id="3" name="Freeform 3"/>
            <p:cNvSpPr/>
            <p:nvPr/>
          </p:nvSpPr>
          <p:spPr>
            <a:xfrm>
              <a:off x="0" y="0"/>
              <a:ext cx="2883406" cy="195873"/>
            </a:xfrm>
            <a:custGeom>
              <a:avLst/>
              <a:gdLst/>
              <a:ahLst/>
              <a:cxnLst/>
              <a:rect l="l" t="t" r="r" b="b"/>
              <a:pathLst>
                <a:path w="2883406" h="195873">
                  <a:moveTo>
                    <a:pt x="0" y="0"/>
                  </a:moveTo>
                  <a:lnTo>
                    <a:pt x="2883406" y="0"/>
                  </a:lnTo>
                  <a:lnTo>
                    <a:pt x="2883406" y="195873"/>
                  </a:lnTo>
                  <a:lnTo>
                    <a:pt x="0" y="195873"/>
                  </a:lnTo>
                  <a:close/>
                </a:path>
              </a:pathLst>
            </a:custGeom>
            <a:solidFill>
              <a:srgbClr val="502366"/>
            </a:solidFill>
          </p:spPr>
          <p:txBody>
            <a:bodyPr/>
            <a:lstStyle/>
            <a:p>
              <a:endParaRPr lang="en-NZ"/>
            </a:p>
          </p:txBody>
        </p:sp>
        <p:sp>
          <p:nvSpPr>
            <p:cNvPr id="4" name="TextBox 4"/>
            <p:cNvSpPr txBox="1"/>
            <p:nvPr/>
          </p:nvSpPr>
          <p:spPr>
            <a:xfrm>
              <a:off x="0" y="-28575"/>
              <a:ext cx="2883406" cy="224448"/>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1643146" y="1526836"/>
            <a:ext cx="6311479" cy="7464589"/>
            <a:chOff x="0" y="0"/>
            <a:chExt cx="5369069" cy="6350000"/>
          </a:xfrm>
        </p:grpSpPr>
        <p:sp>
          <p:nvSpPr>
            <p:cNvPr id="6" name="Freeform 6"/>
            <p:cNvSpPr/>
            <p:nvPr/>
          </p:nvSpPr>
          <p:spPr>
            <a:xfrm>
              <a:off x="0" y="0"/>
              <a:ext cx="5370339" cy="6350000"/>
            </a:xfrm>
            <a:custGeom>
              <a:avLst/>
              <a:gdLst/>
              <a:ahLst/>
              <a:cxnLst/>
              <a:rect l="l" t="t" r="r" b="b"/>
              <a:pathLst>
                <a:path w="5370339" h="6350000">
                  <a:moveTo>
                    <a:pt x="5060885" y="0"/>
                  </a:moveTo>
                  <a:lnTo>
                    <a:pt x="308185" y="0"/>
                  </a:lnTo>
                  <a:cubicBezTo>
                    <a:pt x="137448" y="0"/>
                    <a:pt x="0" y="162560"/>
                    <a:pt x="0" y="364490"/>
                  </a:cubicBezTo>
                  <a:lnTo>
                    <a:pt x="0" y="5986780"/>
                  </a:lnTo>
                  <a:cubicBezTo>
                    <a:pt x="0" y="6187440"/>
                    <a:pt x="137448" y="6350000"/>
                    <a:pt x="308185" y="6350000"/>
                  </a:cubicBezTo>
                  <a:lnTo>
                    <a:pt x="5061958" y="6350000"/>
                  </a:lnTo>
                  <a:cubicBezTo>
                    <a:pt x="5231621" y="6350000"/>
                    <a:pt x="5370339" y="6187440"/>
                    <a:pt x="5370339" y="5985510"/>
                  </a:cubicBezTo>
                  <a:lnTo>
                    <a:pt x="5370339" y="364490"/>
                  </a:lnTo>
                  <a:cubicBezTo>
                    <a:pt x="5369069" y="162560"/>
                    <a:pt x="5231621" y="0"/>
                    <a:pt x="5060885" y="0"/>
                  </a:cubicBezTo>
                  <a:close/>
                </a:path>
              </a:pathLst>
            </a:custGeom>
            <a:blipFill>
              <a:blip r:embed="rId2"/>
              <a:stretch>
                <a:fillRect l="-32997" r="-16161"/>
              </a:stretch>
            </a:blipFill>
          </p:spPr>
          <p:txBody>
            <a:bodyPr/>
            <a:lstStyle/>
            <a:p>
              <a:endParaRPr lang="en-NZ"/>
            </a:p>
          </p:txBody>
        </p:sp>
      </p:grpSp>
      <p:sp>
        <p:nvSpPr>
          <p:cNvPr id="7" name="Freeform 7"/>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8" name="Group 8"/>
          <p:cNvGrpSpPr/>
          <p:nvPr/>
        </p:nvGrpSpPr>
        <p:grpSpPr>
          <a:xfrm>
            <a:off x="0" y="9143313"/>
            <a:ext cx="18288000" cy="1143687"/>
            <a:chOff x="0" y="0"/>
            <a:chExt cx="4816593" cy="301218"/>
          </a:xfrm>
        </p:grpSpPr>
        <p:sp>
          <p:nvSpPr>
            <p:cNvPr id="9" name="Freeform 9"/>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0" name="TextBox 10"/>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sp>
        <p:nvSpPr>
          <p:cNvPr id="11" name="TextBox 11"/>
          <p:cNvSpPr txBox="1"/>
          <p:nvPr/>
        </p:nvSpPr>
        <p:spPr>
          <a:xfrm>
            <a:off x="226735" y="1377291"/>
            <a:ext cx="11416411" cy="1119640"/>
          </a:xfrm>
          <a:prstGeom prst="rect">
            <a:avLst/>
          </a:prstGeom>
        </p:spPr>
        <p:txBody>
          <a:bodyPr lIns="0" tIns="0" rIns="0" bIns="0" rtlCol="0" anchor="t">
            <a:spAutoFit/>
          </a:bodyPr>
          <a:lstStyle/>
          <a:p>
            <a:pPr algn="l">
              <a:lnSpc>
                <a:spcPts val="9162"/>
              </a:lnSpc>
            </a:pPr>
            <a:r>
              <a:rPr lang="en-US" sz="6544" b="1">
                <a:solidFill>
                  <a:srgbClr val="F4F4F4"/>
                </a:solidFill>
                <a:latin typeface="PODIUM Sharp Bold"/>
                <a:ea typeface="PODIUM Sharp Bold"/>
                <a:cs typeface="PODIUM Sharp Bold"/>
                <a:sym typeface="PODIUM Sharp Bold"/>
              </a:rPr>
              <a:t>What is Democracy?</a:t>
            </a:r>
          </a:p>
        </p:txBody>
      </p:sp>
      <p:grpSp>
        <p:nvGrpSpPr>
          <p:cNvPr id="12" name="Group 12"/>
          <p:cNvGrpSpPr/>
          <p:nvPr/>
        </p:nvGrpSpPr>
        <p:grpSpPr>
          <a:xfrm>
            <a:off x="11427" y="5143500"/>
            <a:ext cx="11631718" cy="2138381"/>
            <a:chOff x="0" y="0"/>
            <a:chExt cx="1815406" cy="333745"/>
          </a:xfrm>
        </p:grpSpPr>
        <p:sp>
          <p:nvSpPr>
            <p:cNvPr id="13" name="Freeform 13"/>
            <p:cNvSpPr/>
            <p:nvPr/>
          </p:nvSpPr>
          <p:spPr>
            <a:xfrm>
              <a:off x="0" y="0"/>
              <a:ext cx="1815406" cy="333745"/>
            </a:xfrm>
            <a:custGeom>
              <a:avLst/>
              <a:gdLst/>
              <a:ahLst/>
              <a:cxnLst/>
              <a:rect l="l" t="t" r="r" b="b"/>
              <a:pathLst>
                <a:path w="1815406" h="333745">
                  <a:moveTo>
                    <a:pt x="0" y="0"/>
                  </a:moveTo>
                  <a:lnTo>
                    <a:pt x="1815406" y="0"/>
                  </a:lnTo>
                  <a:lnTo>
                    <a:pt x="1815406" y="333745"/>
                  </a:lnTo>
                  <a:lnTo>
                    <a:pt x="0" y="333745"/>
                  </a:lnTo>
                  <a:close/>
                </a:path>
              </a:pathLst>
            </a:custGeom>
            <a:solidFill>
              <a:srgbClr val="C668F9"/>
            </a:solidFill>
          </p:spPr>
          <p:txBody>
            <a:bodyPr/>
            <a:lstStyle/>
            <a:p>
              <a:endParaRPr lang="en-NZ"/>
            </a:p>
          </p:txBody>
        </p:sp>
        <p:sp>
          <p:nvSpPr>
            <p:cNvPr id="14" name="TextBox 14"/>
            <p:cNvSpPr txBox="1"/>
            <p:nvPr/>
          </p:nvSpPr>
          <p:spPr>
            <a:xfrm>
              <a:off x="0" y="-28575"/>
              <a:ext cx="1815406" cy="362320"/>
            </a:xfrm>
            <a:prstGeom prst="rect">
              <a:avLst/>
            </a:prstGeom>
          </p:spPr>
          <p:txBody>
            <a:bodyPr lIns="50800" tIns="50800" rIns="50800" bIns="50800" rtlCol="0" anchor="ctr"/>
            <a:lstStyle/>
            <a:p>
              <a:pPr algn="ctr">
                <a:lnSpc>
                  <a:spcPts val="2659"/>
                </a:lnSpc>
              </a:pPr>
              <a:endParaRPr/>
            </a:p>
          </p:txBody>
        </p:sp>
      </p:grpSp>
      <p:sp>
        <p:nvSpPr>
          <p:cNvPr id="15" name="TextBox 15"/>
          <p:cNvSpPr txBox="1"/>
          <p:nvPr/>
        </p:nvSpPr>
        <p:spPr>
          <a:xfrm>
            <a:off x="309155" y="3153148"/>
            <a:ext cx="11119138" cy="5638723"/>
          </a:xfrm>
          <a:prstGeom prst="rect">
            <a:avLst/>
          </a:prstGeom>
        </p:spPr>
        <p:txBody>
          <a:bodyPr lIns="0" tIns="0" rIns="0" bIns="0" rtlCol="0" anchor="t">
            <a:spAutoFit/>
          </a:bodyPr>
          <a:lstStyle/>
          <a:p>
            <a:pPr algn="l">
              <a:lnSpc>
                <a:spcPts val="3359"/>
              </a:lnSpc>
            </a:pPr>
            <a:r>
              <a:rPr lang="en-US" sz="2399" dirty="0">
                <a:solidFill>
                  <a:srgbClr val="000000"/>
                </a:solidFill>
                <a:latin typeface="Bio Sans"/>
                <a:ea typeface="Bio Sans"/>
                <a:cs typeface="Bio Sans"/>
                <a:sym typeface="Bio Sans"/>
              </a:rPr>
              <a:t>In Aotearoa we live in a democracy. This means the rules of the country are decided by the public. More specifically, we live in a </a:t>
            </a:r>
            <a:r>
              <a:rPr lang="en-US" sz="2399" b="1" dirty="0">
                <a:solidFill>
                  <a:srgbClr val="000000"/>
                </a:solidFill>
                <a:latin typeface="Bio Sans"/>
                <a:ea typeface="Bio Sans"/>
                <a:cs typeface="Bio Sans"/>
                <a:sym typeface="Bio Sans"/>
              </a:rPr>
              <a:t>representative democracy</a:t>
            </a:r>
            <a:r>
              <a:rPr lang="en-US" sz="2399" dirty="0">
                <a:solidFill>
                  <a:srgbClr val="000000"/>
                </a:solidFill>
                <a:latin typeface="Bio Sans"/>
                <a:ea typeface="Bio Sans"/>
                <a:cs typeface="Bio Sans"/>
                <a:sym typeface="Bio Sans"/>
              </a:rPr>
              <a:t>. This means the way the public chooses the rules of the country is through selecting people to make political decisions for us.</a:t>
            </a:r>
          </a:p>
          <a:p>
            <a:pPr algn="l">
              <a:lnSpc>
                <a:spcPts val="3359"/>
              </a:lnSpc>
            </a:pPr>
            <a:endParaRPr lang="en-US" sz="2399" dirty="0">
              <a:solidFill>
                <a:srgbClr val="000000"/>
              </a:solidFill>
              <a:latin typeface="Bio Sans"/>
              <a:ea typeface="Bio Sans"/>
              <a:cs typeface="Bio Sans"/>
              <a:sym typeface="Bio Sans"/>
            </a:endParaRPr>
          </a:p>
          <a:p>
            <a:pPr algn="l">
              <a:lnSpc>
                <a:spcPts val="3359"/>
              </a:lnSpc>
            </a:pPr>
            <a:endParaRPr lang="en-US" sz="2399" dirty="0">
              <a:solidFill>
                <a:srgbClr val="000000"/>
              </a:solidFill>
              <a:latin typeface="Bio Sans"/>
              <a:ea typeface="Bio Sans"/>
              <a:cs typeface="Bio Sans"/>
              <a:sym typeface="Bio Sans"/>
            </a:endParaRPr>
          </a:p>
          <a:p>
            <a:pPr algn="l">
              <a:lnSpc>
                <a:spcPts val="3359"/>
              </a:lnSpc>
            </a:pPr>
            <a:endParaRPr lang="en-US" sz="2399" dirty="0">
              <a:solidFill>
                <a:srgbClr val="000000"/>
              </a:solidFill>
              <a:latin typeface="Bio Sans"/>
              <a:ea typeface="Bio Sans"/>
              <a:cs typeface="Bio Sans"/>
              <a:sym typeface="Bio Sans"/>
            </a:endParaRPr>
          </a:p>
          <a:p>
            <a:pPr algn="l">
              <a:lnSpc>
                <a:spcPts val="3359"/>
              </a:lnSpc>
            </a:pPr>
            <a:endParaRPr lang="en-US" sz="2399" dirty="0">
              <a:solidFill>
                <a:srgbClr val="000000"/>
              </a:solidFill>
              <a:latin typeface="Bio Sans"/>
              <a:ea typeface="Bio Sans"/>
              <a:cs typeface="Bio Sans"/>
              <a:sym typeface="Bio Sans"/>
            </a:endParaRPr>
          </a:p>
          <a:p>
            <a:pPr algn="l">
              <a:lnSpc>
                <a:spcPts val="3359"/>
              </a:lnSpc>
            </a:pPr>
            <a:endParaRPr lang="en-US" sz="2399" dirty="0">
              <a:solidFill>
                <a:srgbClr val="000000"/>
              </a:solidFill>
              <a:latin typeface="Bio Sans"/>
              <a:ea typeface="Bio Sans"/>
              <a:cs typeface="Bio Sans"/>
              <a:sym typeface="Bio Sans"/>
            </a:endParaRPr>
          </a:p>
          <a:p>
            <a:pPr algn="l">
              <a:lnSpc>
                <a:spcPts val="3359"/>
              </a:lnSpc>
            </a:pPr>
            <a:endParaRPr lang="en-US" sz="2399" dirty="0">
              <a:solidFill>
                <a:srgbClr val="000000"/>
              </a:solidFill>
              <a:latin typeface="Bio Sans"/>
              <a:ea typeface="Bio Sans"/>
              <a:cs typeface="Bio Sans"/>
              <a:sym typeface="Bio Sans"/>
            </a:endParaRPr>
          </a:p>
          <a:p>
            <a:pPr algn="l">
              <a:lnSpc>
                <a:spcPts val="3359"/>
              </a:lnSpc>
              <a:spcBef>
                <a:spcPct val="0"/>
              </a:spcBef>
            </a:pPr>
            <a:r>
              <a:rPr lang="en-US" sz="2399" dirty="0">
                <a:solidFill>
                  <a:srgbClr val="000000"/>
                </a:solidFill>
                <a:latin typeface="Bio Sans"/>
                <a:ea typeface="Bio Sans"/>
                <a:cs typeface="Bio Sans"/>
                <a:sym typeface="Bio Sans"/>
              </a:rPr>
              <a:t>So, instead of 5 million people every day going, “Hmm what should we do about taxes?,” our political leaders make laws and policies for us and lead the country on our behalf.</a:t>
            </a:r>
          </a:p>
        </p:txBody>
      </p:sp>
      <p:sp>
        <p:nvSpPr>
          <p:cNvPr id="16" name="TextBox 16"/>
          <p:cNvSpPr txBox="1"/>
          <p:nvPr/>
        </p:nvSpPr>
        <p:spPr>
          <a:xfrm>
            <a:off x="309155" y="5396910"/>
            <a:ext cx="11119138" cy="1448473"/>
          </a:xfrm>
          <a:prstGeom prst="rect">
            <a:avLst/>
          </a:prstGeom>
        </p:spPr>
        <p:txBody>
          <a:bodyPr wrap="square" lIns="0" tIns="0" rIns="0" bIns="0" rtlCol="0" anchor="t">
            <a:spAutoFit/>
          </a:bodyPr>
          <a:lstStyle/>
          <a:p>
            <a:pPr algn="l">
              <a:lnSpc>
                <a:spcPts val="2940"/>
              </a:lnSpc>
            </a:pPr>
            <a:r>
              <a:rPr lang="en-US" sz="2100" b="1" dirty="0">
                <a:solidFill>
                  <a:srgbClr val="000000"/>
                </a:solidFill>
                <a:latin typeface="PODIUM Sharp Bold"/>
                <a:ea typeface="PODIUM Sharp Bold"/>
                <a:cs typeface="PODIUM Sharp Bold"/>
                <a:sym typeface="PODIUM Sharp Bold"/>
              </a:rPr>
              <a:t>These people are the *representatives* of the public and become our political leaders. In this version of democracy, our political leaders are supposed to reflect the values - the things we think are important - of the people who choose them.</a:t>
            </a:r>
          </a:p>
        </p:txBody>
      </p:sp>
      <p:grpSp>
        <p:nvGrpSpPr>
          <p:cNvPr id="17" name="Group 17"/>
          <p:cNvGrpSpPr/>
          <p:nvPr/>
        </p:nvGrpSpPr>
        <p:grpSpPr>
          <a:xfrm>
            <a:off x="-186633" y="9401732"/>
            <a:ext cx="18661267" cy="677973"/>
            <a:chOff x="0" y="0"/>
            <a:chExt cx="24881689" cy="903964"/>
          </a:xfrm>
        </p:grpSpPr>
        <p:sp>
          <p:nvSpPr>
            <p:cNvPr id="18" name="Freeform 18"/>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9" name="Freeform 19"/>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20" name="Freeform 20"/>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21" name="Freeform 21"/>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22" name="Freeform 22"/>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6633" y="1371523"/>
            <a:ext cx="18474633" cy="1255000"/>
            <a:chOff x="0" y="0"/>
            <a:chExt cx="2883406" cy="195873"/>
          </a:xfrm>
        </p:grpSpPr>
        <p:sp>
          <p:nvSpPr>
            <p:cNvPr id="3" name="Freeform 3"/>
            <p:cNvSpPr/>
            <p:nvPr/>
          </p:nvSpPr>
          <p:spPr>
            <a:xfrm>
              <a:off x="0" y="0"/>
              <a:ext cx="2883406" cy="195873"/>
            </a:xfrm>
            <a:custGeom>
              <a:avLst/>
              <a:gdLst/>
              <a:ahLst/>
              <a:cxnLst/>
              <a:rect l="l" t="t" r="r" b="b"/>
              <a:pathLst>
                <a:path w="2883406" h="195873">
                  <a:moveTo>
                    <a:pt x="0" y="0"/>
                  </a:moveTo>
                  <a:lnTo>
                    <a:pt x="2883406" y="0"/>
                  </a:lnTo>
                  <a:lnTo>
                    <a:pt x="2883406" y="195873"/>
                  </a:lnTo>
                  <a:lnTo>
                    <a:pt x="0" y="195873"/>
                  </a:lnTo>
                  <a:close/>
                </a:path>
              </a:pathLst>
            </a:custGeom>
            <a:solidFill>
              <a:srgbClr val="502366"/>
            </a:solidFill>
          </p:spPr>
          <p:txBody>
            <a:bodyPr/>
            <a:lstStyle/>
            <a:p>
              <a:endParaRPr lang="en-NZ"/>
            </a:p>
          </p:txBody>
        </p:sp>
        <p:sp>
          <p:nvSpPr>
            <p:cNvPr id="4" name="TextBox 4"/>
            <p:cNvSpPr txBox="1"/>
            <p:nvPr/>
          </p:nvSpPr>
          <p:spPr>
            <a:xfrm>
              <a:off x="0" y="-28575"/>
              <a:ext cx="2883406" cy="224448"/>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2"/>
            <a:stretch>
              <a:fillRect/>
            </a:stretch>
          </a:blipFill>
        </p:spPr>
        <p:txBody>
          <a:bodyPr/>
          <a:lstStyle/>
          <a:p>
            <a:endParaRPr lang="en-NZ"/>
          </a:p>
        </p:txBody>
      </p:sp>
      <p:grpSp>
        <p:nvGrpSpPr>
          <p:cNvPr id="6" name="Group 6"/>
          <p:cNvGrpSpPr/>
          <p:nvPr/>
        </p:nvGrpSpPr>
        <p:grpSpPr>
          <a:xfrm>
            <a:off x="0" y="9143313"/>
            <a:ext cx="18288000" cy="1143687"/>
            <a:chOff x="0" y="0"/>
            <a:chExt cx="4816593" cy="301218"/>
          </a:xfrm>
        </p:grpSpPr>
        <p:sp>
          <p:nvSpPr>
            <p:cNvPr id="7" name="Freeform 7"/>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8" name="TextBox 8"/>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grpSp>
        <p:nvGrpSpPr>
          <p:cNvPr id="9" name="Group 9"/>
          <p:cNvGrpSpPr/>
          <p:nvPr/>
        </p:nvGrpSpPr>
        <p:grpSpPr>
          <a:xfrm>
            <a:off x="339415" y="4333866"/>
            <a:ext cx="3442555" cy="4266557"/>
            <a:chOff x="0" y="0"/>
            <a:chExt cx="5123622" cy="6350000"/>
          </a:xfrm>
        </p:grpSpPr>
        <p:sp>
          <p:nvSpPr>
            <p:cNvPr id="10" name="Freeform 10"/>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3"/>
              <a:stretch>
                <a:fillRect l="-44469" r="-44469"/>
              </a:stretch>
            </a:blipFill>
          </p:spPr>
          <p:txBody>
            <a:bodyPr/>
            <a:lstStyle/>
            <a:p>
              <a:endParaRPr lang="en-NZ"/>
            </a:p>
          </p:txBody>
        </p:sp>
      </p:grpSp>
      <p:grpSp>
        <p:nvGrpSpPr>
          <p:cNvPr id="11" name="Group 11"/>
          <p:cNvGrpSpPr/>
          <p:nvPr/>
        </p:nvGrpSpPr>
        <p:grpSpPr>
          <a:xfrm>
            <a:off x="4496624" y="4333866"/>
            <a:ext cx="3442555" cy="4266557"/>
            <a:chOff x="0" y="0"/>
            <a:chExt cx="5123622" cy="6350000"/>
          </a:xfrm>
        </p:grpSpPr>
        <p:sp>
          <p:nvSpPr>
            <p:cNvPr id="12" name="Freeform 12"/>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4"/>
              <a:stretch>
                <a:fillRect l="-43439" r="-43439"/>
              </a:stretch>
            </a:blipFill>
          </p:spPr>
          <p:txBody>
            <a:bodyPr/>
            <a:lstStyle/>
            <a:p>
              <a:endParaRPr lang="en-NZ"/>
            </a:p>
          </p:txBody>
        </p:sp>
      </p:grpSp>
      <p:grpSp>
        <p:nvGrpSpPr>
          <p:cNvPr id="13" name="Group 13"/>
          <p:cNvGrpSpPr/>
          <p:nvPr/>
        </p:nvGrpSpPr>
        <p:grpSpPr>
          <a:xfrm>
            <a:off x="8652755" y="4333866"/>
            <a:ext cx="3442555" cy="4266557"/>
            <a:chOff x="0" y="0"/>
            <a:chExt cx="5123622" cy="6350000"/>
          </a:xfrm>
        </p:grpSpPr>
        <p:sp>
          <p:nvSpPr>
            <p:cNvPr id="14" name="Freeform 14"/>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5"/>
              <a:stretch>
                <a:fillRect l="-42986" r="-42986"/>
              </a:stretch>
            </a:blipFill>
          </p:spPr>
          <p:txBody>
            <a:bodyPr/>
            <a:lstStyle/>
            <a:p>
              <a:endParaRPr lang="en-NZ"/>
            </a:p>
          </p:txBody>
        </p:sp>
      </p:grpSp>
      <p:grpSp>
        <p:nvGrpSpPr>
          <p:cNvPr id="15" name="Group 15"/>
          <p:cNvGrpSpPr/>
          <p:nvPr/>
        </p:nvGrpSpPr>
        <p:grpSpPr>
          <a:xfrm>
            <a:off x="339415" y="7432550"/>
            <a:ext cx="3443634" cy="826717"/>
            <a:chOff x="0" y="0"/>
            <a:chExt cx="502192" cy="120562"/>
          </a:xfrm>
        </p:grpSpPr>
        <p:sp>
          <p:nvSpPr>
            <p:cNvPr id="16" name="Freeform 16"/>
            <p:cNvSpPr/>
            <p:nvPr/>
          </p:nvSpPr>
          <p:spPr>
            <a:xfrm>
              <a:off x="0" y="0"/>
              <a:ext cx="502192" cy="120562"/>
            </a:xfrm>
            <a:custGeom>
              <a:avLst/>
              <a:gdLst/>
              <a:ahLst/>
              <a:cxnLst/>
              <a:rect l="l" t="t" r="r" b="b"/>
              <a:pathLst>
                <a:path w="502192" h="120562">
                  <a:moveTo>
                    <a:pt x="0" y="0"/>
                  </a:moveTo>
                  <a:lnTo>
                    <a:pt x="502192" y="0"/>
                  </a:lnTo>
                  <a:lnTo>
                    <a:pt x="502192" y="120562"/>
                  </a:lnTo>
                  <a:lnTo>
                    <a:pt x="0" y="120562"/>
                  </a:lnTo>
                  <a:close/>
                </a:path>
              </a:pathLst>
            </a:custGeom>
            <a:solidFill>
              <a:srgbClr val="C668F9"/>
            </a:solidFill>
          </p:spPr>
          <p:txBody>
            <a:bodyPr/>
            <a:lstStyle/>
            <a:p>
              <a:endParaRPr lang="en-NZ"/>
            </a:p>
          </p:txBody>
        </p:sp>
        <p:sp>
          <p:nvSpPr>
            <p:cNvPr id="17" name="TextBox 17"/>
            <p:cNvSpPr txBox="1"/>
            <p:nvPr/>
          </p:nvSpPr>
          <p:spPr>
            <a:xfrm>
              <a:off x="0" y="-28575"/>
              <a:ext cx="502192" cy="149137"/>
            </a:xfrm>
            <a:prstGeom prst="rect">
              <a:avLst/>
            </a:prstGeom>
          </p:spPr>
          <p:txBody>
            <a:bodyPr lIns="50800" tIns="50800" rIns="50800" bIns="50800" rtlCol="0" anchor="ctr"/>
            <a:lstStyle/>
            <a:p>
              <a:pPr algn="ctr">
                <a:lnSpc>
                  <a:spcPts val="2659"/>
                </a:lnSpc>
              </a:pPr>
              <a:endParaRPr/>
            </a:p>
          </p:txBody>
        </p:sp>
      </p:grpSp>
      <p:grpSp>
        <p:nvGrpSpPr>
          <p:cNvPr id="18" name="Group 18"/>
          <p:cNvGrpSpPr/>
          <p:nvPr/>
        </p:nvGrpSpPr>
        <p:grpSpPr>
          <a:xfrm>
            <a:off x="4496624" y="7432550"/>
            <a:ext cx="3443634" cy="826717"/>
            <a:chOff x="0" y="0"/>
            <a:chExt cx="502192" cy="120562"/>
          </a:xfrm>
        </p:grpSpPr>
        <p:sp>
          <p:nvSpPr>
            <p:cNvPr id="19" name="Freeform 19"/>
            <p:cNvSpPr/>
            <p:nvPr/>
          </p:nvSpPr>
          <p:spPr>
            <a:xfrm>
              <a:off x="0" y="0"/>
              <a:ext cx="502192" cy="120562"/>
            </a:xfrm>
            <a:custGeom>
              <a:avLst/>
              <a:gdLst/>
              <a:ahLst/>
              <a:cxnLst/>
              <a:rect l="l" t="t" r="r" b="b"/>
              <a:pathLst>
                <a:path w="502192" h="120562">
                  <a:moveTo>
                    <a:pt x="0" y="0"/>
                  </a:moveTo>
                  <a:lnTo>
                    <a:pt x="502192" y="0"/>
                  </a:lnTo>
                  <a:lnTo>
                    <a:pt x="502192" y="120562"/>
                  </a:lnTo>
                  <a:lnTo>
                    <a:pt x="0" y="120562"/>
                  </a:lnTo>
                  <a:close/>
                </a:path>
              </a:pathLst>
            </a:custGeom>
            <a:solidFill>
              <a:srgbClr val="C668F9"/>
            </a:solidFill>
          </p:spPr>
          <p:txBody>
            <a:bodyPr/>
            <a:lstStyle/>
            <a:p>
              <a:endParaRPr lang="en-NZ"/>
            </a:p>
          </p:txBody>
        </p:sp>
        <p:sp>
          <p:nvSpPr>
            <p:cNvPr id="20" name="TextBox 20"/>
            <p:cNvSpPr txBox="1"/>
            <p:nvPr/>
          </p:nvSpPr>
          <p:spPr>
            <a:xfrm>
              <a:off x="0" y="-28575"/>
              <a:ext cx="502192" cy="149137"/>
            </a:xfrm>
            <a:prstGeom prst="rect">
              <a:avLst/>
            </a:prstGeom>
          </p:spPr>
          <p:txBody>
            <a:bodyPr lIns="50800" tIns="50800" rIns="50800" bIns="50800" rtlCol="0" anchor="ctr"/>
            <a:lstStyle/>
            <a:p>
              <a:pPr algn="ctr">
                <a:lnSpc>
                  <a:spcPts val="2659"/>
                </a:lnSpc>
              </a:pPr>
              <a:endParaRPr/>
            </a:p>
          </p:txBody>
        </p:sp>
      </p:grpSp>
      <p:grpSp>
        <p:nvGrpSpPr>
          <p:cNvPr id="21" name="Group 21"/>
          <p:cNvGrpSpPr/>
          <p:nvPr/>
        </p:nvGrpSpPr>
        <p:grpSpPr>
          <a:xfrm>
            <a:off x="8651676" y="7432550"/>
            <a:ext cx="3443634" cy="826717"/>
            <a:chOff x="0" y="0"/>
            <a:chExt cx="502192" cy="120562"/>
          </a:xfrm>
        </p:grpSpPr>
        <p:sp>
          <p:nvSpPr>
            <p:cNvPr id="22" name="Freeform 22"/>
            <p:cNvSpPr/>
            <p:nvPr/>
          </p:nvSpPr>
          <p:spPr>
            <a:xfrm>
              <a:off x="0" y="0"/>
              <a:ext cx="502192" cy="120562"/>
            </a:xfrm>
            <a:custGeom>
              <a:avLst/>
              <a:gdLst/>
              <a:ahLst/>
              <a:cxnLst/>
              <a:rect l="l" t="t" r="r" b="b"/>
              <a:pathLst>
                <a:path w="502192" h="120562">
                  <a:moveTo>
                    <a:pt x="0" y="0"/>
                  </a:moveTo>
                  <a:lnTo>
                    <a:pt x="502192" y="0"/>
                  </a:lnTo>
                  <a:lnTo>
                    <a:pt x="502192" y="120562"/>
                  </a:lnTo>
                  <a:lnTo>
                    <a:pt x="0" y="120562"/>
                  </a:lnTo>
                  <a:close/>
                </a:path>
              </a:pathLst>
            </a:custGeom>
            <a:solidFill>
              <a:srgbClr val="C668F9"/>
            </a:solidFill>
          </p:spPr>
          <p:txBody>
            <a:bodyPr/>
            <a:lstStyle/>
            <a:p>
              <a:endParaRPr lang="en-NZ"/>
            </a:p>
          </p:txBody>
        </p:sp>
        <p:sp>
          <p:nvSpPr>
            <p:cNvPr id="23" name="TextBox 23"/>
            <p:cNvSpPr txBox="1"/>
            <p:nvPr/>
          </p:nvSpPr>
          <p:spPr>
            <a:xfrm>
              <a:off x="0" y="-28575"/>
              <a:ext cx="502192" cy="149137"/>
            </a:xfrm>
            <a:prstGeom prst="rect">
              <a:avLst/>
            </a:prstGeom>
          </p:spPr>
          <p:txBody>
            <a:bodyPr lIns="50800" tIns="50800" rIns="50800" bIns="50800" rtlCol="0" anchor="ctr"/>
            <a:lstStyle/>
            <a:p>
              <a:pPr algn="ctr">
                <a:lnSpc>
                  <a:spcPts val="2659"/>
                </a:lnSpc>
              </a:pPr>
              <a:endParaRPr/>
            </a:p>
          </p:txBody>
        </p:sp>
      </p:grpSp>
      <p:grpSp>
        <p:nvGrpSpPr>
          <p:cNvPr id="24" name="Group 24"/>
          <p:cNvGrpSpPr/>
          <p:nvPr/>
        </p:nvGrpSpPr>
        <p:grpSpPr>
          <a:xfrm>
            <a:off x="-186633" y="9401732"/>
            <a:ext cx="18661267" cy="677973"/>
            <a:chOff x="0" y="0"/>
            <a:chExt cx="24881689" cy="903964"/>
          </a:xfrm>
        </p:grpSpPr>
        <p:sp>
          <p:nvSpPr>
            <p:cNvPr id="25" name="Freeform 25"/>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6"/>
              <a:stretch>
                <a:fillRect/>
              </a:stretch>
            </a:blipFill>
          </p:spPr>
          <p:txBody>
            <a:bodyPr/>
            <a:lstStyle/>
            <a:p>
              <a:endParaRPr lang="en-NZ"/>
            </a:p>
          </p:txBody>
        </p:sp>
        <p:sp>
          <p:nvSpPr>
            <p:cNvPr id="26" name="Freeform 26"/>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7"/>
              <a:stretch>
                <a:fillRect/>
              </a:stretch>
            </a:blipFill>
          </p:spPr>
          <p:txBody>
            <a:bodyPr/>
            <a:lstStyle/>
            <a:p>
              <a:endParaRPr lang="en-NZ"/>
            </a:p>
          </p:txBody>
        </p:sp>
        <p:sp>
          <p:nvSpPr>
            <p:cNvPr id="27" name="Freeform 27"/>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6"/>
              <a:stretch>
                <a:fillRect/>
              </a:stretch>
            </a:blipFill>
          </p:spPr>
          <p:txBody>
            <a:bodyPr/>
            <a:lstStyle/>
            <a:p>
              <a:endParaRPr lang="en-NZ"/>
            </a:p>
          </p:txBody>
        </p:sp>
        <p:sp>
          <p:nvSpPr>
            <p:cNvPr id="28" name="Freeform 28"/>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7"/>
              <a:stretch>
                <a:fillRect/>
              </a:stretch>
            </a:blipFill>
          </p:spPr>
          <p:txBody>
            <a:bodyPr/>
            <a:lstStyle/>
            <a:p>
              <a:endParaRPr lang="en-NZ"/>
            </a:p>
          </p:txBody>
        </p:sp>
      </p:grpSp>
      <p:sp>
        <p:nvSpPr>
          <p:cNvPr id="29" name="Freeform 29"/>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8"/>
            <a:stretch>
              <a:fillRect t="-70686" b="-54870"/>
            </a:stretch>
          </a:blipFill>
        </p:spPr>
        <p:txBody>
          <a:bodyPr/>
          <a:lstStyle/>
          <a:p>
            <a:endParaRPr lang="en-NZ"/>
          </a:p>
        </p:txBody>
      </p:sp>
      <p:sp>
        <p:nvSpPr>
          <p:cNvPr id="30" name="TextBox 30"/>
          <p:cNvSpPr txBox="1"/>
          <p:nvPr/>
        </p:nvSpPr>
        <p:spPr>
          <a:xfrm>
            <a:off x="339415" y="1377291"/>
            <a:ext cx="10882426" cy="1119640"/>
          </a:xfrm>
          <a:prstGeom prst="rect">
            <a:avLst/>
          </a:prstGeom>
        </p:spPr>
        <p:txBody>
          <a:bodyPr lIns="0" tIns="0" rIns="0" bIns="0" rtlCol="0" anchor="t">
            <a:spAutoFit/>
          </a:bodyPr>
          <a:lstStyle/>
          <a:p>
            <a:pPr algn="l">
              <a:lnSpc>
                <a:spcPts val="9162"/>
              </a:lnSpc>
            </a:pPr>
            <a:r>
              <a:rPr lang="en-US" sz="6544" b="1">
                <a:solidFill>
                  <a:srgbClr val="F4F4F4"/>
                </a:solidFill>
                <a:latin typeface="PODIUM Sharp Bold"/>
                <a:ea typeface="PODIUM Sharp Bold"/>
                <a:cs typeface="PODIUM Sharp Bold"/>
                <a:sym typeface="PODIUM Sharp Bold"/>
              </a:rPr>
              <a:t>Branches of Power</a:t>
            </a:r>
          </a:p>
        </p:txBody>
      </p:sp>
      <p:sp>
        <p:nvSpPr>
          <p:cNvPr id="31" name="TextBox 31"/>
          <p:cNvSpPr txBox="1"/>
          <p:nvPr/>
        </p:nvSpPr>
        <p:spPr>
          <a:xfrm>
            <a:off x="12501989" y="3174983"/>
            <a:ext cx="5331951" cy="5425440"/>
          </a:xfrm>
          <a:prstGeom prst="rect">
            <a:avLst/>
          </a:prstGeom>
        </p:spPr>
        <p:txBody>
          <a:bodyPr lIns="0" tIns="0" rIns="0" bIns="0" rtlCol="0" anchor="t">
            <a:spAutoFit/>
          </a:bodyPr>
          <a:lstStyle/>
          <a:p>
            <a:pPr algn="l">
              <a:lnSpc>
                <a:spcPts val="3359"/>
              </a:lnSpc>
            </a:pPr>
            <a:r>
              <a:rPr lang="en-US" sz="2399">
                <a:solidFill>
                  <a:srgbClr val="000000"/>
                </a:solidFill>
                <a:latin typeface="Bio Sans"/>
                <a:ea typeface="Bio Sans"/>
                <a:cs typeface="Bio Sans"/>
                <a:sym typeface="Bio Sans"/>
              </a:rPr>
              <a:t>The Executive (The Government): The Prime Minister and their ministers, who run public services (like health and education) and propose new laws.</a:t>
            </a:r>
          </a:p>
          <a:p>
            <a:pPr algn="l">
              <a:lnSpc>
                <a:spcPts val="3359"/>
              </a:lnSpc>
            </a:pPr>
            <a:endParaRPr lang="en-US" sz="2399">
              <a:solidFill>
                <a:srgbClr val="000000"/>
              </a:solidFill>
              <a:latin typeface="Bio Sans"/>
              <a:ea typeface="Bio Sans"/>
              <a:cs typeface="Bio Sans"/>
              <a:sym typeface="Bio Sans"/>
            </a:endParaRPr>
          </a:p>
          <a:p>
            <a:pPr algn="l">
              <a:lnSpc>
                <a:spcPts val="3359"/>
              </a:lnSpc>
            </a:pPr>
            <a:r>
              <a:rPr lang="en-US" sz="2399">
                <a:solidFill>
                  <a:srgbClr val="000000"/>
                </a:solidFill>
                <a:latin typeface="Bio Sans"/>
                <a:ea typeface="Bio Sans"/>
                <a:cs typeface="Bio Sans"/>
                <a:sym typeface="Bio Sans"/>
              </a:rPr>
              <a:t>The Legislature (Parliament): All the MPs in the Beehive who debate those ideas and vote them into official law.</a:t>
            </a:r>
          </a:p>
          <a:p>
            <a:pPr algn="l">
              <a:lnSpc>
                <a:spcPts val="3359"/>
              </a:lnSpc>
            </a:pPr>
            <a:endParaRPr lang="en-US" sz="2399">
              <a:solidFill>
                <a:srgbClr val="000000"/>
              </a:solidFill>
              <a:latin typeface="Bio Sans"/>
              <a:ea typeface="Bio Sans"/>
              <a:cs typeface="Bio Sans"/>
              <a:sym typeface="Bio Sans"/>
            </a:endParaRPr>
          </a:p>
          <a:p>
            <a:pPr algn="l">
              <a:lnSpc>
                <a:spcPts val="3359"/>
              </a:lnSpc>
              <a:spcBef>
                <a:spcPct val="0"/>
              </a:spcBef>
            </a:pPr>
            <a:r>
              <a:rPr lang="en-US" sz="2399">
                <a:solidFill>
                  <a:srgbClr val="000000"/>
                </a:solidFill>
                <a:latin typeface="Bio Sans"/>
                <a:ea typeface="Bio Sans"/>
                <a:cs typeface="Bio Sans"/>
                <a:sym typeface="Bio Sans"/>
              </a:rPr>
              <a:t>The Judiciary (The Courts): Independent judges who interpret the law and make sure everyone plays by the rules - even the Government itself.</a:t>
            </a:r>
          </a:p>
        </p:txBody>
      </p:sp>
      <p:sp>
        <p:nvSpPr>
          <p:cNvPr id="32" name="TextBox 32"/>
          <p:cNvSpPr txBox="1"/>
          <p:nvPr/>
        </p:nvSpPr>
        <p:spPr>
          <a:xfrm>
            <a:off x="534217" y="2823871"/>
            <a:ext cx="11460906" cy="967106"/>
          </a:xfrm>
          <a:prstGeom prst="rect">
            <a:avLst/>
          </a:prstGeom>
        </p:spPr>
        <p:txBody>
          <a:bodyPr lIns="0" tIns="0" rIns="0" bIns="0" rtlCol="0" anchor="t">
            <a:spAutoFit/>
          </a:bodyPr>
          <a:lstStyle/>
          <a:p>
            <a:pPr algn="l">
              <a:lnSpc>
                <a:spcPts val="3919"/>
              </a:lnSpc>
              <a:spcBef>
                <a:spcPct val="0"/>
              </a:spcBef>
            </a:pPr>
            <a:r>
              <a:rPr lang="en-US" sz="2799">
                <a:solidFill>
                  <a:srgbClr val="000000"/>
                </a:solidFill>
                <a:latin typeface="Bio Sans"/>
                <a:ea typeface="Bio Sans"/>
                <a:cs typeface="Bio Sans"/>
                <a:sym typeface="Bio Sans"/>
              </a:rPr>
              <a:t>To make sure no single group gets total control, power is split into three separate teams, commonly known as the Separation of Powers.</a:t>
            </a:r>
          </a:p>
        </p:txBody>
      </p:sp>
      <p:sp>
        <p:nvSpPr>
          <p:cNvPr id="33" name="TextBox 33"/>
          <p:cNvSpPr txBox="1"/>
          <p:nvPr/>
        </p:nvSpPr>
        <p:spPr>
          <a:xfrm>
            <a:off x="534027" y="7384925"/>
            <a:ext cx="3054411" cy="832558"/>
          </a:xfrm>
          <a:prstGeom prst="rect">
            <a:avLst/>
          </a:prstGeom>
        </p:spPr>
        <p:txBody>
          <a:bodyPr lIns="0" tIns="0" rIns="0" bIns="0" rtlCol="0" anchor="t">
            <a:spAutoFit/>
          </a:bodyPr>
          <a:lstStyle/>
          <a:p>
            <a:pPr algn="ctr">
              <a:lnSpc>
                <a:spcPts val="3745"/>
              </a:lnSpc>
            </a:pPr>
            <a:endParaRPr/>
          </a:p>
          <a:p>
            <a:pPr algn="ctr">
              <a:lnSpc>
                <a:spcPts val="2996"/>
              </a:lnSpc>
              <a:spcBef>
                <a:spcPct val="0"/>
              </a:spcBef>
            </a:pPr>
            <a:r>
              <a:rPr lang="en-US" sz="2140">
                <a:solidFill>
                  <a:srgbClr val="000000"/>
                </a:solidFill>
                <a:latin typeface="Bio Sans"/>
                <a:ea typeface="Bio Sans"/>
                <a:cs typeface="Bio Sans"/>
                <a:sym typeface="Bio Sans"/>
              </a:rPr>
              <a:t>Government</a:t>
            </a:r>
          </a:p>
        </p:txBody>
      </p:sp>
      <p:sp>
        <p:nvSpPr>
          <p:cNvPr id="34" name="TextBox 34"/>
          <p:cNvSpPr txBox="1"/>
          <p:nvPr/>
        </p:nvSpPr>
        <p:spPr>
          <a:xfrm>
            <a:off x="4691236" y="7405817"/>
            <a:ext cx="3054411" cy="832558"/>
          </a:xfrm>
          <a:prstGeom prst="rect">
            <a:avLst/>
          </a:prstGeom>
        </p:spPr>
        <p:txBody>
          <a:bodyPr lIns="0" tIns="0" rIns="0" bIns="0" rtlCol="0" anchor="t">
            <a:spAutoFit/>
          </a:bodyPr>
          <a:lstStyle/>
          <a:p>
            <a:pPr algn="ctr">
              <a:lnSpc>
                <a:spcPts val="3745"/>
              </a:lnSpc>
            </a:pPr>
            <a:endParaRPr/>
          </a:p>
          <a:p>
            <a:pPr algn="ctr">
              <a:lnSpc>
                <a:spcPts val="2996"/>
              </a:lnSpc>
              <a:spcBef>
                <a:spcPct val="0"/>
              </a:spcBef>
            </a:pPr>
            <a:r>
              <a:rPr lang="en-US" sz="2140">
                <a:solidFill>
                  <a:srgbClr val="000000"/>
                </a:solidFill>
                <a:latin typeface="Bio Sans"/>
                <a:ea typeface="Bio Sans"/>
                <a:cs typeface="Bio Sans"/>
                <a:sym typeface="Bio Sans"/>
              </a:rPr>
              <a:t>Parliament</a:t>
            </a:r>
          </a:p>
        </p:txBody>
      </p:sp>
      <p:sp>
        <p:nvSpPr>
          <p:cNvPr id="35" name="TextBox 35"/>
          <p:cNvSpPr txBox="1"/>
          <p:nvPr/>
        </p:nvSpPr>
        <p:spPr>
          <a:xfrm>
            <a:off x="8847518" y="7384925"/>
            <a:ext cx="3054411" cy="832558"/>
          </a:xfrm>
          <a:prstGeom prst="rect">
            <a:avLst/>
          </a:prstGeom>
        </p:spPr>
        <p:txBody>
          <a:bodyPr lIns="0" tIns="0" rIns="0" bIns="0" rtlCol="0" anchor="t">
            <a:spAutoFit/>
          </a:bodyPr>
          <a:lstStyle/>
          <a:p>
            <a:pPr algn="ctr">
              <a:lnSpc>
                <a:spcPts val="3745"/>
              </a:lnSpc>
            </a:pPr>
            <a:endParaRPr/>
          </a:p>
          <a:p>
            <a:pPr algn="ctr">
              <a:lnSpc>
                <a:spcPts val="2996"/>
              </a:lnSpc>
              <a:spcBef>
                <a:spcPct val="0"/>
              </a:spcBef>
            </a:pPr>
            <a:r>
              <a:rPr lang="en-US" sz="2140">
                <a:solidFill>
                  <a:srgbClr val="000000"/>
                </a:solidFill>
                <a:latin typeface="Bio Sans"/>
                <a:ea typeface="Bio Sans"/>
                <a:cs typeface="Bio Sans"/>
                <a:sym typeface="Bio Sans"/>
              </a:rPr>
              <a:t>Courts</a:t>
            </a:r>
          </a:p>
        </p:txBody>
      </p:sp>
      <p:sp>
        <p:nvSpPr>
          <p:cNvPr id="36" name="TextBox 36"/>
          <p:cNvSpPr txBox="1"/>
          <p:nvPr/>
        </p:nvSpPr>
        <p:spPr>
          <a:xfrm>
            <a:off x="556245" y="7465962"/>
            <a:ext cx="3095134" cy="412100"/>
          </a:xfrm>
          <a:prstGeom prst="rect">
            <a:avLst/>
          </a:prstGeom>
        </p:spPr>
        <p:txBody>
          <a:bodyPr wrap="square" lIns="0" tIns="0" rIns="0" bIns="0" rtlCol="0" anchor="t">
            <a:spAutoFit/>
          </a:bodyPr>
          <a:lstStyle/>
          <a:p>
            <a:pPr algn="l">
              <a:lnSpc>
                <a:spcPts val="3595"/>
              </a:lnSpc>
            </a:pPr>
            <a:r>
              <a:rPr lang="en-US" sz="2568" b="1" dirty="0">
                <a:solidFill>
                  <a:srgbClr val="000000"/>
                </a:solidFill>
                <a:latin typeface="PODIUM Sharp Bold"/>
                <a:ea typeface="PODIUM Sharp Bold"/>
                <a:cs typeface="PODIUM Sharp Bold"/>
                <a:sym typeface="PODIUM Sharp Bold"/>
              </a:rPr>
              <a:t>The Executive</a:t>
            </a:r>
          </a:p>
        </p:txBody>
      </p:sp>
      <p:sp>
        <p:nvSpPr>
          <p:cNvPr id="37" name="TextBox 37"/>
          <p:cNvSpPr txBox="1"/>
          <p:nvPr/>
        </p:nvSpPr>
        <p:spPr>
          <a:xfrm>
            <a:off x="4546105" y="7465962"/>
            <a:ext cx="3344672" cy="430917"/>
          </a:xfrm>
          <a:prstGeom prst="rect">
            <a:avLst/>
          </a:prstGeom>
        </p:spPr>
        <p:txBody>
          <a:bodyPr lIns="0" tIns="0" rIns="0" bIns="0" rtlCol="0" anchor="t">
            <a:spAutoFit/>
          </a:bodyPr>
          <a:lstStyle/>
          <a:p>
            <a:pPr algn="l">
              <a:lnSpc>
                <a:spcPts val="3595"/>
              </a:lnSpc>
            </a:pPr>
            <a:r>
              <a:rPr lang="en-US" sz="2568" b="1">
                <a:solidFill>
                  <a:srgbClr val="000000"/>
                </a:solidFill>
                <a:latin typeface="PODIUM Sharp Bold"/>
                <a:ea typeface="PODIUM Sharp Bold"/>
                <a:cs typeface="PODIUM Sharp Bold"/>
                <a:sym typeface="PODIUM Sharp Bold"/>
              </a:rPr>
              <a:t>The Legislature</a:t>
            </a:r>
          </a:p>
        </p:txBody>
      </p:sp>
      <p:sp>
        <p:nvSpPr>
          <p:cNvPr id="38" name="TextBox 38"/>
          <p:cNvSpPr txBox="1"/>
          <p:nvPr/>
        </p:nvSpPr>
        <p:spPr>
          <a:xfrm>
            <a:off x="8910459" y="7465962"/>
            <a:ext cx="2927145" cy="430917"/>
          </a:xfrm>
          <a:prstGeom prst="rect">
            <a:avLst/>
          </a:prstGeom>
        </p:spPr>
        <p:txBody>
          <a:bodyPr lIns="0" tIns="0" rIns="0" bIns="0" rtlCol="0" anchor="t">
            <a:spAutoFit/>
          </a:bodyPr>
          <a:lstStyle/>
          <a:p>
            <a:pPr algn="l">
              <a:lnSpc>
                <a:spcPts val="3595"/>
              </a:lnSpc>
            </a:pPr>
            <a:r>
              <a:rPr lang="en-US" sz="2568" b="1">
                <a:solidFill>
                  <a:srgbClr val="000000"/>
                </a:solidFill>
                <a:latin typeface="PODIUM Sharp Bold"/>
                <a:ea typeface="PODIUM Sharp Bold"/>
                <a:cs typeface="PODIUM Sharp Bold"/>
                <a:sym typeface="PODIUM Sharp Bold"/>
              </a:rPr>
              <a:t>The Judiciary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6633" y="1371523"/>
            <a:ext cx="18474633" cy="1255000"/>
            <a:chOff x="0" y="0"/>
            <a:chExt cx="2883406" cy="195873"/>
          </a:xfrm>
        </p:grpSpPr>
        <p:sp>
          <p:nvSpPr>
            <p:cNvPr id="3" name="Freeform 3"/>
            <p:cNvSpPr/>
            <p:nvPr/>
          </p:nvSpPr>
          <p:spPr>
            <a:xfrm>
              <a:off x="0" y="0"/>
              <a:ext cx="2883406" cy="195873"/>
            </a:xfrm>
            <a:custGeom>
              <a:avLst/>
              <a:gdLst/>
              <a:ahLst/>
              <a:cxnLst/>
              <a:rect l="l" t="t" r="r" b="b"/>
              <a:pathLst>
                <a:path w="2883406" h="195873">
                  <a:moveTo>
                    <a:pt x="0" y="0"/>
                  </a:moveTo>
                  <a:lnTo>
                    <a:pt x="2883406" y="0"/>
                  </a:lnTo>
                  <a:lnTo>
                    <a:pt x="2883406" y="195873"/>
                  </a:lnTo>
                  <a:lnTo>
                    <a:pt x="0" y="195873"/>
                  </a:lnTo>
                  <a:close/>
                </a:path>
              </a:pathLst>
            </a:custGeom>
            <a:solidFill>
              <a:srgbClr val="502366"/>
            </a:solidFill>
          </p:spPr>
          <p:txBody>
            <a:bodyPr/>
            <a:lstStyle/>
            <a:p>
              <a:endParaRPr lang="en-NZ"/>
            </a:p>
          </p:txBody>
        </p:sp>
        <p:sp>
          <p:nvSpPr>
            <p:cNvPr id="4" name="TextBox 4"/>
            <p:cNvSpPr txBox="1"/>
            <p:nvPr/>
          </p:nvSpPr>
          <p:spPr>
            <a:xfrm>
              <a:off x="0" y="-28575"/>
              <a:ext cx="2883406" cy="224448"/>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11033644" y="257394"/>
            <a:ext cx="6959081" cy="8624791"/>
            <a:chOff x="0" y="0"/>
            <a:chExt cx="5123622" cy="6350000"/>
          </a:xfrm>
        </p:grpSpPr>
        <p:sp>
          <p:nvSpPr>
            <p:cNvPr id="6" name="Freeform 6"/>
            <p:cNvSpPr/>
            <p:nvPr/>
          </p:nvSpPr>
          <p:spPr>
            <a:xfrm>
              <a:off x="0" y="0"/>
              <a:ext cx="5124892" cy="6350000"/>
            </a:xfrm>
            <a:custGeom>
              <a:avLst/>
              <a:gdLst/>
              <a:ahLst/>
              <a:cxnLst/>
              <a:rect l="l" t="t" r="r" b="b"/>
              <a:pathLst>
                <a:path w="5124892" h="6350000">
                  <a:moveTo>
                    <a:pt x="4829526" y="0"/>
                  </a:moveTo>
                  <a:lnTo>
                    <a:pt x="294096" y="0"/>
                  </a:lnTo>
                  <a:cubicBezTo>
                    <a:pt x="131165" y="0"/>
                    <a:pt x="0" y="162560"/>
                    <a:pt x="0" y="364490"/>
                  </a:cubicBezTo>
                  <a:lnTo>
                    <a:pt x="0" y="5986780"/>
                  </a:lnTo>
                  <a:cubicBezTo>
                    <a:pt x="0" y="6187440"/>
                    <a:pt x="131165" y="6350000"/>
                    <a:pt x="294096" y="6350000"/>
                  </a:cubicBezTo>
                  <a:lnTo>
                    <a:pt x="4830551" y="6350000"/>
                  </a:lnTo>
                  <a:cubicBezTo>
                    <a:pt x="4992457" y="6350000"/>
                    <a:pt x="5124892" y="6187440"/>
                    <a:pt x="5124892" y="5985510"/>
                  </a:cubicBezTo>
                  <a:lnTo>
                    <a:pt x="5124892" y="364490"/>
                  </a:lnTo>
                  <a:cubicBezTo>
                    <a:pt x="5123622" y="162560"/>
                    <a:pt x="4992457" y="0"/>
                    <a:pt x="4829526" y="0"/>
                  </a:cubicBezTo>
                  <a:close/>
                </a:path>
              </a:pathLst>
            </a:custGeom>
            <a:blipFill>
              <a:blip r:embed="rId2"/>
              <a:stretch>
                <a:fillRect l="-67732" t="-45696" r="-73671" b="-424"/>
              </a:stretch>
            </a:blipFill>
          </p:spPr>
          <p:txBody>
            <a:bodyPr/>
            <a:lstStyle/>
            <a:p>
              <a:endParaRPr lang="en-NZ"/>
            </a:p>
          </p:txBody>
        </p:sp>
      </p:grpSp>
      <p:grpSp>
        <p:nvGrpSpPr>
          <p:cNvPr id="7" name="Group 7"/>
          <p:cNvGrpSpPr/>
          <p:nvPr/>
        </p:nvGrpSpPr>
        <p:grpSpPr>
          <a:xfrm>
            <a:off x="604653" y="7090762"/>
            <a:ext cx="17634502" cy="1791422"/>
            <a:chOff x="0" y="0"/>
            <a:chExt cx="2752283" cy="279594"/>
          </a:xfrm>
        </p:grpSpPr>
        <p:sp>
          <p:nvSpPr>
            <p:cNvPr id="8" name="Freeform 8"/>
            <p:cNvSpPr/>
            <p:nvPr/>
          </p:nvSpPr>
          <p:spPr>
            <a:xfrm>
              <a:off x="0" y="0"/>
              <a:ext cx="2752283" cy="279594"/>
            </a:xfrm>
            <a:custGeom>
              <a:avLst/>
              <a:gdLst/>
              <a:ahLst/>
              <a:cxnLst/>
              <a:rect l="l" t="t" r="r" b="b"/>
              <a:pathLst>
                <a:path w="2752283" h="279594">
                  <a:moveTo>
                    <a:pt x="0" y="0"/>
                  </a:moveTo>
                  <a:lnTo>
                    <a:pt x="2752283" y="0"/>
                  </a:lnTo>
                  <a:lnTo>
                    <a:pt x="2752283" y="279594"/>
                  </a:lnTo>
                  <a:lnTo>
                    <a:pt x="0" y="279594"/>
                  </a:lnTo>
                  <a:close/>
                </a:path>
              </a:pathLst>
            </a:custGeom>
            <a:solidFill>
              <a:srgbClr val="C668F9"/>
            </a:solidFill>
          </p:spPr>
          <p:txBody>
            <a:bodyPr/>
            <a:lstStyle/>
            <a:p>
              <a:endParaRPr lang="en-NZ"/>
            </a:p>
          </p:txBody>
        </p:sp>
        <p:sp>
          <p:nvSpPr>
            <p:cNvPr id="9" name="TextBox 9"/>
            <p:cNvSpPr txBox="1"/>
            <p:nvPr/>
          </p:nvSpPr>
          <p:spPr>
            <a:xfrm>
              <a:off x="0" y="-38100"/>
              <a:ext cx="2752283" cy="317694"/>
            </a:xfrm>
            <a:prstGeom prst="rect">
              <a:avLst/>
            </a:prstGeom>
          </p:spPr>
          <p:txBody>
            <a:bodyPr lIns="50800" tIns="50800" rIns="50800" bIns="50800" rtlCol="0" anchor="ctr"/>
            <a:lstStyle/>
            <a:p>
              <a:pPr algn="r">
                <a:lnSpc>
                  <a:spcPts val="3359"/>
                </a:lnSpc>
              </a:pPr>
              <a:endParaRPr/>
            </a:p>
          </p:txBody>
        </p:sp>
      </p:grpSp>
      <p:sp>
        <p:nvSpPr>
          <p:cNvPr id="10" name="Freeform 10"/>
          <p:cNvSpPr/>
          <p:nvPr/>
        </p:nvSpPr>
        <p:spPr>
          <a:xfrm>
            <a:off x="15829981" y="394312"/>
            <a:ext cx="2124644" cy="1255472"/>
          </a:xfrm>
          <a:custGeom>
            <a:avLst/>
            <a:gdLst/>
            <a:ahLst/>
            <a:cxnLst/>
            <a:rect l="l" t="t" r="r" b="b"/>
            <a:pathLst>
              <a:path w="2124644" h="1255472">
                <a:moveTo>
                  <a:pt x="0" y="0"/>
                </a:moveTo>
                <a:lnTo>
                  <a:pt x="2124644" y="0"/>
                </a:lnTo>
                <a:lnTo>
                  <a:pt x="2124644" y="1255471"/>
                </a:lnTo>
                <a:lnTo>
                  <a:pt x="0" y="1255471"/>
                </a:lnTo>
                <a:lnTo>
                  <a:pt x="0" y="0"/>
                </a:lnTo>
                <a:close/>
              </a:path>
            </a:pathLst>
          </a:custGeom>
          <a:blipFill>
            <a:blip r:embed="rId3"/>
            <a:stretch>
              <a:fillRect/>
            </a:stretch>
          </a:blipFill>
        </p:spPr>
        <p:txBody>
          <a:bodyPr/>
          <a:lstStyle/>
          <a:p>
            <a:endParaRPr lang="en-NZ"/>
          </a:p>
        </p:txBody>
      </p:sp>
      <p:grpSp>
        <p:nvGrpSpPr>
          <p:cNvPr id="11" name="Group 11"/>
          <p:cNvGrpSpPr/>
          <p:nvPr/>
        </p:nvGrpSpPr>
        <p:grpSpPr>
          <a:xfrm>
            <a:off x="0" y="9143313"/>
            <a:ext cx="18288000" cy="1143687"/>
            <a:chOff x="0" y="0"/>
            <a:chExt cx="4816593" cy="301218"/>
          </a:xfrm>
        </p:grpSpPr>
        <p:sp>
          <p:nvSpPr>
            <p:cNvPr id="12" name="Freeform 12"/>
            <p:cNvSpPr/>
            <p:nvPr/>
          </p:nvSpPr>
          <p:spPr>
            <a:xfrm>
              <a:off x="0" y="0"/>
              <a:ext cx="4816592" cy="301218"/>
            </a:xfrm>
            <a:custGeom>
              <a:avLst/>
              <a:gdLst/>
              <a:ahLst/>
              <a:cxnLst/>
              <a:rect l="l" t="t" r="r" b="b"/>
              <a:pathLst>
                <a:path w="4816592" h="301218">
                  <a:moveTo>
                    <a:pt x="0" y="0"/>
                  </a:moveTo>
                  <a:lnTo>
                    <a:pt x="4816592" y="0"/>
                  </a:lnTo>
                  <a:lnTo>
                    <a:pt x="4816592" y="301218"/>
                  </a:lnTo>
                  <a:lnTo>
                    <a:pt x="0" y="301218"/>
                  </a:lnTo>
                  <a:close/>
                </a:path>
              </a:pathLst>
            </a:custGeom>
            <a:solidFill>
              <a:srgbClr val="C668F9"/>
            </a:solidFill>
          </p:spPr>
          <p:txBody>
            <a:bodyPr/>
            <a:lstStyle/>
            <a:p>
              <a:endParaRPr lang="en-NZ"/>
            </a:p>
          </p:txBody>
        </p:sp>
        <p:sp>
          <p:nvSpPr>
            <p:cNvPr id="13" name="TextBox 13"/>
            <p:cNvSpPr txBox="1"/>
            <p:nvPr/>
          </p:nvSpPr>
          <p:spPr>
            <a:xfrm>
              <a:off x="0" y="-28575"/>
              <a:ext cx="4816593" cy="329793"/>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186633" y="9401732"/>
            <a:ext cx="18661267" cy="677973"/>
            <a:chOff x="0" y="0"/>
            <a:chExt cx="24881689" cy="903964"/>
          </a:xfrm>
        </p:grpSpPr>
        <p:sp>
          <p:nvSpPr>
            <p:cNvPr id="15" name="Freeform 15"/>
            <p:cNvSpPr/>
            <p:nvPr/>
          </p:nvSpPr>
          <p:spPr>
            <a:xfrm>
              <a:off x="6363863" y="12290"/>
              <a:ext cx="6011855" cy="891674"/>
            </a:xfrm>
            <a:custGeom>
              <a:avLst/>
              <a:gdLst/>
              <a:ahLst/>
              <a:cxnLst/>
              <a:rect l="l" t="t" r="r" b="b"/>
              <a:pathLst>
                <a:path w="6011855" h="891674">
                  <a:moveTo>
                    <a:pt x="0" y="0"/>
                  </a:moveTo>
                  <a:lnTo>
                    <a:pt x="6011855" y="0"/>
                  </a:lnTo>
                  <a:lnTo>
                    <a:pt x="6011855" y="891674"/>
                  </a:lnTo>
                  <a:lnTo>
                    <a:pt x="0" y="891674"/>
                  </a:lnTo>
                  <a:lnTo>
                    <a:pt x="0" y="0"/>
                  </a:lnTo>
                  <a:close/>
                </a:path>
              </a:pathLst>
            </a:custGeom>
            <a:blipFill>
              <a:blip r:embed="rId4"/>
              <a:stretch>
                <a:fillRect/>
              </a:stretch>
            </a:blipFill>
          </p:spPr>
          <p:txBody>
            <a:bodyPr/>
            <a:lstStyle/>
            <a:p>
              <a:endParaRPr lang="en-NZ"/>
            </a:p>
          </p:txBody>
        </p:sp>
        <p:sp>
          <p:nvSpPr>
            <p:cNvPr id="16" name="Freeform 16"/>
            <p:cNvSpPr/>
            <p:nvPr/>
          </p:nvSpPr>
          <p:spPr>
            <a:xfrm>
              <a:off x="0" y="1229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sp>
          <p:nvSpPr>
            <p:cNvPr id="17" name="Freeform 17"/>
            <p:cNvSpPr/>
            <p:nvPr/>
          </p:nvSpPr>
          <p:spPr>
            <a:xfrm>
              <a:off x="18869833" y="12290"/>
              <a:ext cx="6011855" cy="891674"/>
            </a:xfrm>
            <a:custGeom>
              <a:avLst/>
              <a:gdLst/>
              <a:ahLst/>
              <a:cxnLst/>
              <a:rect l="l" t="t" r="r" b="b"/>
              <a:pathLst>
                <a:path w="6011855" h="891674">
                  <a:moveTo>
                    <a:pt x="0" y="0"/>
                  </a:moveTo>
                  <a:lnTo>
                    <a:pt x="6011856" y="0"/>
                  </a:lnTo>
                  <a:lnTo>
                    <a:pt x="6011856" y="891674"/>
                  </a:lnTo>
                  <a:lnTo>
                    <a:pt x="0" y="891674"/>
                  </a:lnTo>
                  <a:lnTo>
                    <a:pt x="0" y="0"/>
                  </a:lnTo>
                  <a:close/>
                </a:path>
              </a:pathLst>
            </a:custGeom>
            <a:blipFill>
              <a:blip r:embed="rId4"/>
              <a:stretch>
                <a:fillRect/>
              </a:stretch>
            </a:blipFill>
          </p:spPr>
          <p:txBody>
            <a:bodyPr/>
            <a:lstStyle/>
            <a:p>
              <a:endParaRPr lang="en-NZ"/>
            </a:p>
          </p:txBody>
        </p:sp>
        <p:sp>
          <p:nvSpPr>
            <p:cNvPr id="18" name="Freeform 18"/>
            <p:cNvSpPr/>
            <p:nvPr/>
          </p:nvSpPr>
          <p:spPr>
            <a:xfrm>
              <a:off x="12502718" y="0"/>
              <a:ext cx="6240115" cy="891674"/>
            </a:xfrm>
            <a:custGeom>
              <a:avLst/>
              <a:gdLst/>
              <a:ahLst/>
              <a:cxnLst/>
              <a:rect l="l" t="t" r="r" b="b"/>
              <a:pathLst>
                <a:path w="6240115" h="891674">
                  <a:moveTo>
                    <a:pt x="0" y="0"/>
                  </a:moveTo>
                  <a:lnTo>
                    <a:pt x="6240115" y="0"/>
                  </a:lnTo>
                  <a:lnTo>
                    <a:pt x="6240115" y="891674"/>
                  </a:lnTo>
                  <a:lnTo>
                    <a:pt x="0" y="891674"/>
                  </a:lnTo>
                  <a:lnTo>
                    <a:pt x="0" y="0"/>
                  </a:lnTo>
                  <a:close/>
                </a:path>
              </a:pathLst>
            </a:custGeom>
            <a:blipFill>
              <a:blip r:embed="rId5"/>
              <a:stretch>
                <a:fillRect/>
              </a:stretch>
            </a:blipFill>
          </p:spPr>
          <p:txBody>
            <a:bodyPr/>
            <a:lstStyle/>
            <a:p>
              <a:endParaRPr lang="en-NZ"/>
            </a:p>
          </p:txBody>
        </p:sp>
      </p:grpSp>
      <p:sp>
        <p:nvSpPr>
          <p:cNvPr id="19" name="Freeform 19"/>
          <p:cNvSpPr/>
          <p:nvPr/>
        </p:nvSpPr>
        <p:spPr>
          <a:xfrm>
            <a:off x="0" y="0"/>
            <a:ext cx="4162711" cy="1304971"/>
          </a:xfrm>
          <a:custGeom>
            <a:avLst/>
            <a:gdLst/>
            <a:ahLst/>
            <a:cxnLst/>
            <a:rect l="l" t="t" r="r" b="b"/>
            <a:pathLst>
              <a:path w="4162711" h="1304971">
                <a:moveTo>
                  <a:pt x="0" y="0"/>
                </a:moveTo>
                <a:lnTo>
                  <a:pt x="4162711" y="0"/>
                </a:lnTo>
                <a:lnTo>
                  <a:pt x="4162711" y="1304971"/>
                </a:lnTo>
                <a:lnTo>
                  <a:pt x="0" y="1304971"/>
                </a:lnTo>
                <a:lnTo>
                  <a:pt x="0" y="0"/>
                </a:lnTo>
                <a:close/>
              </a:path>
            </a:pathLst>
          </a:custGeom>
          <a:blipFill>
            <a:blip r:embed="rId6"/>
            <a:stretch>
              <a:fillRect t="-70686" b="-54870"/>
            </a:stretch>
          </a:blipFill>
        </p:spPr>
        <p:txBody>
          <a:bodyPr/>
          <a:lstStyle/>
          <a:p>
            <a:endParaRPr lang="en-NZ"/>
          </a:p>
        </p:txBody>
      </p:sp>
      <p:sp>
        <p:nvSpPr>
          <p:cNvPr id="20" name="TextBox 20"/>
          <p:cNvSpPr txBox="1"/>
          <p:nvPr/>
        </p:nvSpPr>
        <p:spPr>
          <a:xfrm>
            <a:off x="462810" y="2769399"/>
            <a:ext cx="10090076" cy="2651239"/>
          </a:xfrm>
          <a:prstGeom prst="rect">
            <a:avLst/>
          </a:prstGeom>
        </p:spPr>
        <p:txBody>
          <a:bodyPr lIns="0" tIns="0" rIns="0" bIns="0" rtlCol="0" anchor="t">
            <a:spAutoFit/>
          </a:bodyPr>
          <a:lstStyle/>
          <a:p>
            <a:pPr algn="l">
              <a:lnSpc>
                <a:spcPts val="4199"/>
              </a:lnSpc>
              <a:spcBef>
                <a:spcPct val="0"/>
              </a:spcBef>
            </a:pPr>
            <a:r>
              <a:rPr lang="en-US" sz="2800" dirty="0">
                <a:solidFill>
                  <a:srgbClr val="000000"/>
                </a:solidFill>
                <a:latin typeface="Bio Sans"/>
                <a:ea typeface="Bio Sans"/>
                <a:cs typeface="Bio Sans"/>
                <a:sym typeface="Bio Sans"/>
              </a:rPr>
              <a:t>We know that participating in using your vote, gives your values power. Today we'll discover what happens after everyone has voted.</a:t>
            </a:r>
          </a:p>
          <a:p>
            <a:pPr algn="l">
              <a:lnSpc>
                <a:spcPts val="4199"/>
              </a:lnSpc>
              <a:spcBef>
                <a:spcPct val="0"/>
              </a:spcBef>
            </a:pPr>
            <a:endParaRPr lang="en-US" sz="2800" dirty="0">
              <a:solidFill>
                <a:srgbClr val="000000"/>
              </a:solidFill>
              <a:latin typeface="Bio Sans"/>
              <a:ea typeface="Bio Sans"/>
              <a:cs typeface="Bio Sans"/>
              <a:sym typeface="Bio Sans"/>
            </a:endParaRPr>
          </a:p>
          <a:p>
            <a:pPr algn="l">
              <a:lnSpc>
                <a:spcPts val="4199"/>
              </a:lnSpc>
              <a:spcBef>
                <a:spcPct val="0"/>
              </a:spcBef>
            </a:pPr>
            <a:r>
              <a:rPr lang="en-US" sz="2800" dirty="0">
                <a:solidFill>
                  <a:srgbClr val="000000"/>
                </a:solidFill>
                <a:latin typeface="Bio Sans"/>
                <a:ea typeface="Bio Sans"/>
                <a:cs typeface="Bio Sans"/>
                <a:sym typeface="Bio Sans"/>
              </a:rPr>
              <a:t>This will create a parliament and subsequently a government.</a:t>
            </a:r>
          </a:p>
        </p:txBody>
      </p:sp>
      <p:sp>
        <p:nvSpPr>
          <p:cNvPr id="21" name="TextBox 21"/>
          <p:cNvSpPr txBox="1"/>
          <p:nvPr/>
        </p:nvSpPr>
        <p:spPr>
          <a:xfrm>
            <a:off x="857874" y="7408139"/>
            <a:ext cx="17136576" cy="1149674"/>
          </a:xfrm>
          <a:prstGeom prst="rect">
            <a:avLst/>
          </a:prstGeom>
        </p:spPr>
        <p:txBody>
          <a:bodyPr lIns="0" tIns="0" rIns="0" bIns="0" rtlCol="0" anchor="t">
            <a:spAutoFit/>
          </a:bodyPr>
          <a:lstStyle/>
          <a:p>
            <a:pPr algn="r">
              <a:lnSpc>
                <a:spcPts val="3079"/>
              </a:lnSpc>
            </a:pPr>
            <a:r>
              <a:rPr lang="en-US" sz="2199" b="1" dirty="0">
                <a:solidFill>
                  <a:srgbClr val="000000"/>
                </a:solidFill>
                <a:latin typeface="PODIUM Sharp Bold"/>
                <a:ea typeface="PODIUM Sharp Bold"/>
                <a:cs typeface="PODIUM Sharp Bold"/>
                <a:sym typeface="PODIUM Sharp Bold"/>
              </a:rPr>
              <a:t>An election is basically when people vote to choose the leaders who will represent them and make decisions for our communities. It’s how everyday Kiwis get a direct say in who runs the government, what laws get passed, and what direction Aotearoa heads in next.</a:t>
            </a:r>
          </a:p>
        </p:txBody>
      </p:sp>
      <p:sp>
        <p:nvSpPr>
          <p:cNvPr id="22" name="TextBox 22"/>
          <p:cNvSpPr txBox="1"/>
          <p:nvPr/>
        </p:nvSpPr>
        <p:spPr>
          <a:xfrm>
            <a:off x="311433" y="1377291"/>
            <a:ext cx="16221717" cy="1119640"/>
          </a:xfrm>
          <a:prstGeom prst="rect">
            <a:avLst/>
          </a:prstGeom>
        </p:spPr>
        <p:txBody>
          <a:bodyPr lIns="0" tIns="0" rIns="0" bIns="0" rtlCol="0" anchor="t">
            <a:spAutoFit/>
          </a:bodyPr>
          <a:lstStyle/>
          <a:p>
            <a:pPr algn="l">
              <a:lnSpc>
                <a:spcPts val="9162"/>
              </a:lnSpc>
            </a:pPr>
            <a:r>
              <a:rPr lang="en-US" sz="6544">
                <a:solidFill>
                  <a:srgbClr val="F4F4F4"/>
                </a:solidFill>
                <a:latin typeface="PODIUM Sharp Bold"/>
                <a:ea typeface="PODIUM Sharp Bold"/>
                <a:cs typeface="PODIUM Sharp Bold"/>
                <a:sym typeface="PODIUM Sharp Bold"/>
              </a:rPr>
              <a:t>The Election</a:t>
            </a:r>
          </a:p>
        </p:txBody>
      </p:sp>
      <p:sp>
        <p:nvSpPr>
          <p:cNvPr id="23" name="TextBox 23"/>
          <p:cNvSpPr txBox="1"/>
          <p:nvPr/>
        </p:nvSpPr>
        <p:spPr>
          <a:xfrm>
            <a:off x="457730" y="5763698"/>
            <a:ext cx="10090076" cy="1028701"/>
          </a:xfrm>
          <a:prstGeom prst="rect">
            <a:avLst/>
          </a:prstGeom>
        </p:spPr>
        <p:txBody>
          <a:bodyPr lIns="0" tIns="0" rIns="0" bIns="0" rtlCol="0" anchor="t">
            <a:spAutoFit/>
          </a:bodyPr>
          <a:lstStyle/>
          <a:p>
            <a:pPr algn="l">
              <a:lnSpc>
                <a:spcPts val="4199"/>
              </a:lnSpc>
              <a:spcBef>
                <a:spcPct val="0"/>
              </a:spcBef>
            </a:pPr>
            <a:r>
              <a:rPr lang="en-US" sz="2800" dirty="0">
                <a:solidFill>
                  <a:srgbClr val="000000"/>
                </a:solidFill>
                <a:latin typeface="Bio Sans"/>
                <a:ea typeface="Bio Sans"/>
                <a:cs typeface="Bio Sans"/>
                <a:sym typeface="Bio Sans"/>
              </a:rPr>
              <a:t>In today’s activity, there are 4 parties. You will be asked to vote for one of them.</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6f2ffd9-2f5b-486d-840d-40abbe7430f6" xsi:nil="true"/>
    <lcf76f155ced4ddcb4097134ff3c332f xmlns="2f3c03ba-9389-47f8-8bfa-679f0139d8ec">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475963BDEB16A43A3D8AF0277231DCC" ma:contentTypeVersion="14" ma:contentTypeDescription="Create a new document." ma:contentTypeScope="" ma:versionID="89b8695ca310c4554b47e87f6b7710f3">
  <xsd:schema xmlns:xsd="http://www.w3.org/2001/XMLSchema" xmlns:xs="http://www.w3.org/2001/XMLSchema" xmlns:p="http://schemas.microsoft.com/office/2006/metadata/properties" xmlns:ns2="2f3c03ba-9389-47f8-8bfa-679f0139d8ec" xmlns:ns3="a6f2ffd9-2f5b-486d-840d-40abbe7430f6" targetNamespace="http://schemas.microsoft.com/office/2006/metadata/properties" ma:root="true" ma:fieldsID="aac6cb70e8e93757107b0352e9c366cc" ns2:_="" ns3:_="">
    <xsd:import namespace="2f3c03ba-9389-47f8-8bfa-679f0139d8ec"/>
    <xsd:import namespace="a6f2ffd9-2f5b-486d-840d-40abbe7430f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Location"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3c03ba-9389-47f8-8bfa-679f0139d8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Location" ma:index="16" nillable="true" ma:displayName="Location" ma:indexed="true" ma:internalName="MediaServiceLocation"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d1d54daa-9129-46ab-ad12-f6aa5852b533"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6f2ffd9-2f5b-486d-840d-40abbe7430f6"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22749114-4968-4d7d-9484-d753079ad2ac}" ma:internalName="TaxCatchAll" ma:showField="CatchAllData" ma:web="a6f2ffd9-2f5b-486d-840d-40abbe7430f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D35F1B-7152-4E73-9DED-6C3B825CA2DE}">
  <ds:schemaRefs>
    <ds:schemaRef ds:uri="http://schemas.microsoft.com/office/2006/metadata/properties"/>
    <ds:schemaRef ds:uri="http://schemas.microsoft.com/office/infopath/2007/PartnerControls"/>
    <ds:schemaRef ds:uri="a6f2ffd9-2f5b-486d-840d-40abbe7430f6"/>
    <ds:schemaRef ds:uri="2f3c03ba-9389-47f8-8bfa-679f0139d8ec"/>
  </ds:schemaRefs>
</ds:datastoreItem>
</file>

<file path=customXml/itemProps2.xml><?xml version="1.0" encoding="utf-8"?>
<ds:datastoreItem xmlns:ds="http://schemas.openxmlformats.org/officeDocument/2006/customXml" ds:itemID="{28064385-ACC4-4C50-8FE6-4AD44FDB8769}">
  <ds:schemaRefs>
    <ds:schemaRef ds:uri="http://schemas.microsoft.com/sharepoint/v3/contenttype/forms"/>
  </ds:schemaRefs>
</ds:datastoreItem>
</file>

<file path=customXml/itemProps3.xml><?xml version="1.0" encoding="utf-8"?>
<ds:datastoreItem xmlns:ds="http://schemas.openxmlformats.org/officeDocument/2006/customXml" ds:itemID="{36141510-1A97-4CDA-BD97-E029AF3B43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3c03ba-9389-47f8-8bfa-679f0139d8ec"/>
    <ds:schemaRef ds:uri="a6f2ffd9-2f5b-486d-840d-40abbe7430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TotalTime>
  <Words>1594</Words>
  <Application>Microsoft Office PowerPoint</Application>
  <PresentationFormat>Custom</PresentationFormat>
  <Paragraphs>130</Paragraphs>
  <Slides>23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PODIUM Sharp Bold</vt:lpstr>
      <vt:lpstr>PODIUM Sharp 7.9</vt:lpstr>
      <vt:lpstr>Bio Sans</vt:lpstr>
      <vt:lpstr>Calibri</vt:lpstr>
      <vt:lpstr>Arial</vt:lpstr>
      <vt:lpstr>PODIUM Sharp 2.12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Generation Vote Bento 3 Take your seat</dc:title>
  <cp:lastModifiedBy>Gretchen Carroll</cp:lastModifiedBy>
  <cp:revision>2</cp:revision>
  <dcterms:created xsi:type="dcterms:W3CDTF">2006-08-16T00:00:00Z</dcterms:created>
  <dcterms:modified xsi:type="dcterms:W3CDTF">2026-08-02T22:56:16Z</dcterms:modified>
  <dc:identifier>DAHOw97uU10</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0x0101007475963BDEB16A43A3D8AF0277231DCC</vt:lpwstr>
  </property>
</Properties>
</file>