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8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</p:sldIdLst>
  <p:sldSz cx="18288000" cy="10287000"/>
  <p:notesSz cx="6858000" cy="9144000"/>
  <p:embeddedFontLst>
    <p:embeddedFont>
      <p:font typeface="Bio Sans" panose="020B0506020202040204" pitchFamily="34" charset="0"/>
      <p:regular r:id="rId31"/>
    </p:embeddedFont>
    <p:embeddedFont>
      <p:font typeface="PODIUM Sharp 7.9" panose="00000805000000000000" pitchFamily="50" charset="0"/>
      <p:bold r:id="rId32"/>
    </p:embeddedFont>
    <p:embeddedFont>
      <p:font typeface="PODIUM Sharp Bold" panose="020B0604020202020204" charset="0"/>
      <p:regular r:id="rId33"/>
    </p:embeddedFont>
    <p:embeddedFont>
      <p:font typeface="Waha_Display_Heading" panose="00000500000000000000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1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tchen Carroll" userId="8190878c-f7f1-4dd0-ae54-1856a2ccc105" providerId="ADAL" clId="{4038BA4B-A8C5-4DCA-AA94-512627EF458A}"/>
    <pc:docChg chg="undo custSel modSld">
      <pc:chgData name="Gretchen Carroll" userId="8190878c-f7f1-4dd0-ae54-1856a2ccc105" providerId="ADAL" clId="{4038BA4B-A8C5-4DCA-AA94-512627EF458A}" dt="2026-08-02T21:22:55.562" v="37" actId="20577"/>
      <pc:docMkLst>
        <pc:docMk/>
      </pc:docMkLst>
      <pc:sldChg chg="modSp mod">
        <pc:chgData name="Gretchen Carroll" userId="8190878c-f7f1-4dd0-ae54-1856a2ccc105" providerId="ADAL" clId="{4038BA4B-A8C5-4DCA-AA94-512627EF458A}" dt="2026-08-02T21:12:47.780" v="4" actId="20577"/>
        <pc:sldMkLst>
          <pc:docMk/>
          <pc:sldMk cId="0" sldId="257"/>
        </pc:sldMkLst>
        <pc:spChg chg="mod">
          <ac:chgData name="Gretchen Carroll" userId="8190878c-f7f1-4dd0-ae54-1856a2ccc105" providerId="ADAL" clId="{4038BA4B-A8C5-4DCA-AA94-512627EF458A}" dt="2026-08-02T21:12:47.780" v="4" actId="20577"/>
          <ac:spMkLst>
            <pc:docMk/>
            <pc:sldMk cId="0" sldId="257"/>
            <ac:spMk id="9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14:02.742" v="7" actId="790"/>
        <pc:sldMkLst>
          <pc:docMk/>
          <pc:sldMk cId="0" sldId="260"/>
        </pc:sldMkLst>
        <pc:spChg chg="mod">
          <ac:chgData name="Gretchen Carroll" userId="8190878c-f7f1-4dd0-ae54-1856a2ccc105" providerId="ADAL" clId="{4038BA4B-A8C5-4DCA-AA94-512627EF458A}" dt="2026-08-02T21:14:02.742" v="7" actId="790"/>
          <ac:spMkLst>
            <pc:docMk/>
            <pc:sldMk cId="0" sldId="260"/>
            <ac:spMk id="9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14:15.321" v="9" actId="20577"/>
        <pc:sldMkLst>
          <pc:docMk/>
          <pc:sldMk cId="0" sldId="261"/>
        </pc:sldMkLst>
        <pc:spChg chg="mod">
          <ac:chgData name="Gretchen Carroll" userId="8190878c-f7f1-4dd0-ae54-1856a2ccc105" providerId="ADAL" clId="{4038BA4B-A8C5-4DCA-AA94-512627EF458A}" dt="2026-08-02T21:14:15.321" v="9" actId="20577"/>
          <ac:spMkLst>
            <pc:docMk/>
            <pc:sldMk cId="0" sldId="261"/>
            <ac:spMk id="7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15:12.289" v="11" actId="20577"/>
        <pc:sldMkLst>
          <pc:docMk/>
          <pc:sldMk cId="0" sldId="264"/>
        </pc:sldMkLst>
        <pc:spChg chg="mod">
          <ac:chgData name="Gretchen Carroll" userId="8190878c-f7f1-4dd0-ae54-1856a2ccc105" providerId="ADAL" clId="{4038BA4B-A8C5-4DCA-AA94-512627EF458A}" dt="2026-08-02T21:15:12.289" v="11" actId="20577"/>
          <ac:spMkLst>
            <pc:docMk/>
            <pc:sldMk cId="0" sldId="264"/>
            <ac:spMk id="17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16:12.438" v="13" actId="20577"/>
        <pc:sldMkLst>
          <pc:docMk/>
          <pc:sldMk cId="0" sldId="267"/>
        </pc:sldMkLst>
        <pc:spChg chg="mod">
          <ac:chgData name="Gretchen Carroll" userId="8190878c-f7f1-4dd0-ae54-1856a2ccc105" providerId="ADAL" clId="{4038BA4B-A8C5-4DCA-AA94-512627EF458A}" dt="2026-08-02T21:16:12.438" v="13" actId="20577"/>
          <ac:spMkLst>
            <pc:docMk/>
            <pc:sldMk cId="0" sldId="267"/>
            <ac:spMk id="12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17:51.225" v="23" actId="20577"/>
        <pc:sldMkLst>
          <pc:docMk/>
          <pc:sldMk cId="0" sldId="269"/>
        </pc:sldMkLst>
        <pc:spChg chg="mod">
          <ac:chgData name="Gretchen Carroll" userId="8190878c-f7f1-4dd0-ae54-1856a2ccc105" providerId="ADAL" clId="{4038BA4B-A8C5-4DCA-AA94-512627EF458A}" dt="2026-08-02T21:17:51.225" v="23" actId="20577"/>
          <ac:spMkLst>
            <pc:docMk/>
            <pc:sldMk cId="0" sldId="269"/>
            <ac:spMk id="10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20:56.622" v="25" actId="20577"/>
        <pc:sldMkLst>
          <pc:docMk/>
          <pc:sldMk cId="0" sldId="270"/>
        </pc:sldMkLst>
        <pc:spChg chg="mod">
          <ac:chgData name="Gretchen Carroll" userId="8190878c-f7f1-4dd0-ae54-1856a2ccc105" providerId="ADAL" clId="{4038BA4B-A8C5-4DCA-AA94-512627EF458A}" dt="2026-08-02T21:20:56.622" v="25" actId="20577"/>
          <ac:spMkLst>
            <pc:docMk/>
            <pc:sldMk cId="0" sldId="270"/>
            <ac:spMk id="28" creationId="{9894A01D-F4F4-34D0-A8A6-B2283D0122FC}"/>
          </ac:spMkLst>
        </pc:spChg>
      </pc:sldChg>
      <pc:sldChg chg="modSp mod">
        <pc:chgData name="Gretchen Carroll" userId="8190878c-f7f1-4dd0-ae54-1856a2ccc105" providerId="ADAL" clId="{4038BA4B-A8C5-4DCA-AA94-512627EF458A}" dt="2026-08-02T21:22:18.807" v="26" actId="20577"/>
        <pc:sldMkLst>
          <pc:docMk/>
          <pc:sldMk cId="0" sldId="274"/>
        </pc:sldMkLst>
        <pc:spChg chg="mod">
          <ac:chgData name="Gretchen Carroll" userId="8190878c-f7f1-4dd0-ae54-1856a2ccc105" providerId="ADAL" clId="{4038BA4B-A8C5-4DCA-AA94-512627EF458A}" dt="2026-08-02T21:22:18.807" v="26" actId="20577"/>
          <ac:spMkLst>
            <pc:docMk/>
            <pc:sldMk cId="0" sldId="274"/>
            <ac:spMk id="10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1:22:55.562" v="37" actId="20577"/>
        <pc:sldMkLst>
          <pc:docMk/>
          <pc:sldMk cId="0" sldId="276"/>
        </pc:sldMkLst>
        <pc:spChg chg="mod">
          <ac:chgData name="Gretchen Carroll" userId="8190878c-f7f1-4dd0-ae54-1856a2ccc105" providerId="ADAL" clId="{4038BA4B-A8C5-4DCA-AA94-512627EF458A}" dt="2026-08-02T21:22:55.562" v="37" actId="20577"/>
          <ac:spMkLst>
            <pc:docMk/>
            <pc:sldMk cId="0" sldId="276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4.sv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6.sv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9D6F9-DDF7-3A09-5F4B-90C23FE68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473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45" y="1301053"/>
            <a:ext cx="18288000" cy="2627005"/>
            <a:chOff x="0" y="0"/>
            <a:chExt cx="2854277" cy="41000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77" cy="410007"/>
            </a:xfrm>
            <a:custGeom>
              <a:avLst/>
              <a:gdLst/>
              <a:ahLst/>
              <a:cxnLst/>
              <a:rect l="l" t="t" r="r" b="b"/>
              <a:pathLst>
                <a:path w="2854277" h="410007">
                  <a:moveTo>
                    <a:pt x="0" y="0"/>
                  </a:moveTo>
                  <a:lnTo>
                    <a:pt x="2854277" y="0"/>
                  </a:lnTo>
                  <a:lnTo>
                    <a:pt x="2854277" y="410007"/>
                  </a:lnTo>
                  <a:lnTo>
                    <a:pt x="0" y="410007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54277" cy="4385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42870" r="-42870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0968" y="1370987"/>
            <a:ext cx="10882426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Politics Starts Before Parliament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293550" y="4835567"/>
            <a:ext cx="10831650" cy="3975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It's a mistake to think politics only happens inside the Beehive.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Politics is happening in your school, your community hall, on social media, and on the streets.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Activism, petitions, community meetings, and protests are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how people shape the ideologies and policies of parties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before an election even arrives.</a:t>
            </a:r>
          </a:p>
        </p:txBody>
      </p:sp>
      <p:sp>
        <p:nvSpPr>
          <p:cNvPr id="10" name="Freeform 10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20968" y="4223261"/>
            <a:ext cx="5241632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It’s more than voting day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6" name="Freeform 1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0" name="Freeform 20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45" y="1383083"/>
            <a:ext cx="18288000" cy="2491381"/>
            <a:chOff x="0" y="0"/>
            <a:chExt cx="2854277" cy="38883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77" cy="388839"/>
            </a:xfrm>
            <a:custGeom>
              <a:avLst/>
              <a:gdLst/>
              <a:ahLst/>
              <a:cxnLst/>
              <a:rect l="l" t="t" r="r" b="b"/>
              <a:pathLst>
                <a:path w="2854277" h="388839">
                  <a:moveTo>
                    <a:pt x="0" y="0"/>
                  </a:moveTo>
                  <a:lnTo>
                    <a:pt x="2854277" y="0"/>
                  </a:lnTo>
                  <a:lnTo>
                    <a:pt x="2854277" y="388839"/>
                  </a:lnTo>
                  <a:lnTo>
                    <a:pt x="0" y="388839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54277" cy="4174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5884240"/>
            <a:ext cx="11498732" cy="1425321"/>
            <a:chOff x="0" y="0"/>
            <a:chExt cx="1794650" cy="2224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94650" cy="222455"/>
            </a:xfrm>
            <a:custGeom>
              <a:avLst/>
              <a:gdLst/>
              <a:ahLst/>
              <a:cxnLst/>
              <a:rect l="l" t="t" r="r" b="b"/>
              <a:pathLst>
                <a:path w="1794650" h="222455">
                  <a:moveTo>
                    <a:pt x="0" y="0"/>
                  </a:moveTo>
                  <a:lnTo>
                    <a:pt x="1794650" y="0"/>
                  </a:lnTo>
                  <a:lnTo>
                    <a:pt x="1794650" y="222455"/>
                  </a:lnTo>
                  <a:lnTo>
                    <a:pt x="0" y="222455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794650" cy="251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t="-50" b="-50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69952" y="1676382"/>
            <a:ext cx="13610065" cy="1698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Democracy Equals </a:t>
            </a:r>
          </a:p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F4F4F4"/>
                </a:solidFill>
                <a:latin typeface="PODIUM Sharp 7.9" panose="00000805000000000000" pitchFamily="50" charset="0"/>
                <a:ea typeface="PODIUM Sharp Bold"/>
                <a:cs typeface="PODIUM Sharp Bold"/>
                <a:sym typeface="PODIUM Sharp Bold"/>
              </a:rPr>
              <a:t>Value Representation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20968" y="6063500"/>
            <a:ext cx="10467971" cy="1006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PODIUM Sharp 7.9" panose="00000805000000000000" pitchFamily="50" charset="0"/>
                <a:ea typeface="Bio Sans"/>
                <a:cs typeface="Bio Sans"/>
                <a:sym typeface="Bio Sans"/>
              </a:rPr>
              <a:t>Parliament's job is to reflect the differing values, cultures, and priorities of all people in Aotearoa.</a:t>
            </a:r>
          </a:p>
        </p:txBody>
      </p:sp>
      <p:sp>
        <p:nvSpPr>
          <p:cNvPr id="12" name="Freeform 12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3" name="Group 13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92393" y="4074489"/>
            <a:ext cx="10436646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Democracy rewards those who turn up. A true democracy requires diverse voices. If everyone thought the same way, we wouldn't need elections!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0968" y="7683512"/>
            <a:ext cx="10436646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When you vote, you are choosing the values you want represented at the highest level of decision-making.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-177108" y="9401732"/>
            <a:ext cx="18661267" cy="677973"/>
            <a:chOff x="0" y="0"/>
            <a:chExt cx="24881689" cy="903964"/>
          </a:xfrm>
        </p:grpSpPr>
        <p:sp>
          <p:nvSpPr>
            <p:cNvPr id="19" name="Freeform 1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3" name="Freeform 23"/>
          <p:cNvSpPr/>
          <p:nvPr/>
        </p:nvSpPr>
        <p:spPr>
          <a:xfrm>
            <a:off x="2857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 t="-9285" b="-9285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0063" y="-38100"/>
            <a:ext cx="3406586" cy="1162242"/>
          </a:xfrm>
          <a:custGeom>
            <a:avLst/>
            <a:gdLst/>
            <a:ahLst/>
            <a:cxnLst/>
            <a:rect l="l" t="t" r="r" b="b"/>
            <a:pathLst>
              <a:path w="3406586" h="1162242">
                <a:moveTo>
                  <a:pt x="0" y="0"/>
                </a:moveTo>
                <a:lnTo>
                  <a:pt x="3406586" y="0"/>
                </a:lnTo>
                <a:lnTo>
                  <a:pt x="3406586" y="1162242"/>
                </a:lnTo>
                <a:lnTo>
                  <a:pt x="0" y="1162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747" b="-53799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TextBox 7"/>
          <p:cNvSpPr txBox="1"/>
          <p:nvPr/>
        </p:nvSpPr>
        <p:spPr>
          <a:xfrm>
            <a:off x="320968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Now let’s work out where YOU stand on values</a:t>
            </a:r>
          </a:p>
        </p:txBody>
      </p:sp>
      <p:sp>
        <p:nvSpPr>
          <p:cNvPr id="8" name="Freeform 8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9" name="Group 9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168974" y="6259750"/>
            <a:ext cx="6099225" cy="17366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Considering two axes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881" y="3523909"/>
            <a:ext cx="9896844" cy="4208683"/>
            <a:chOff x="0" y="0"/>
            <a:chExt cx="1544638" cy="6568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44638" cy="656865"/>
            </a:xfrm>
            <a:custGeom>
              <a:avLst/>
              <a:gdLst/>
              <a:ahLst/>
              <a:cxnLst/>
              <a:rect l="l" t="t" r="r" b="b"/>
              <a:pathLst>
                <a:path w="1544638" h="656865">
                  <a:moveTo>
                    <a:pt x="0" y="0"/>
                  </a:moveTo>
                  <a:lnTo>
                    <a:pt x="1544638" y="0"/>
                  </a:lnTo>
                  <a:lnTo>
                    <a:pt x="1544638" y="656865"/>
                  </a:lnTo>
                  <a:lnTo>
                    <a:pt x="0" y="656865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1544638" cy="6854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42986" r="-42986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1697408"/>
            <a:ext cx="18474633" cy="1255000"/>
            <a:chOff x="0" y="0"/>
            <a:chExt cx="2883406" cy="19587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84355" y="1703176"/>
            <a:ext cx="1273338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Where do YOU stand?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60236" y="7477863"/>
            <a:ext cx="10873408" cy="1482029"/>
            <a:chOff x="0" y="0"/>
            <a:chExt cx="14421513" cy="1976038"/>
          </a:xfrm>
        </p:grpSpPr>
        <p:sp>
          <p:nvSpPr>
            <p:cNvPr id="16" name="AutoShape 16"/>
            <p:cNvSpPr/>
            <p:nvPr/>
          </p:nvSpPr>
          <p:spPr>
            <a:xfrm flipV="1">
              <a:off x="1976038" y="988019"/>
              <a:ext cx="10469436" cy="0"/>
            </a:xfrm>
            <a:prstGeom prst="line">
              <a:avLst/>
            </a:prstGeom>
            <a:ln w="51459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445474" y="0"/>
              <a:ext cx="1976038" cy="1976038"/>
            </a:xfrm>
            <a:custGeom>
              <a:avLst/>
              <a:gdLst/>
              <a:ahLst/>
              <a:cxnLst/>
              <a:rect l="l" t="t" r="r" b="b"/>
              <a:pathLst>
                <a:path w="1976038" h="1976038">
                  <a:moveTo>
                    <a:pt x="0" y="0"/>
                  </a:moveTo>
                  <a:lnTo>
                    <a:pt x="1976039" y="0"/>
                  </a:lnTo>
                  <a:lnTo>
                    <a:pt x="1976039" y="1976038"/>
                  </a:lnTo>
                  <a:lnTo>
                    <a:pt x="0" y="1976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976038" cy="1976038"/>
            </a:xfrm>
            <a:custGeom>
              <a:avLst/>
              <a:gdLst/>
              <a:ahLst/>
              <a:cxnLst/>
              <a:rect l="l" t="t" r="r" b="b"/>
              <a:pathLst>
                <a:path w="1976038" h="1976038">
                  <a:moveTo>
                    <a:pt x="0" y="0"/>
                  </a:moveTo>
                  <a:lnTo>
                    <a:pt x="1976038" y="0"/>
                  </a:lnTo>
                  <a:lnTo>
                    <a:pt x="1976038" y="1976038"/>
                  </a:lnTo>
                  <a:lnTo>
                    <a:pt x="0" y="1976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318657" y="800349"/>
              <a:ext cx="1338724" cy="34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69"/>
                </a:lnSpc>
              </a:pPr>
              <a:r>
                <a:rPr lang="en-US" sz="1620" b="1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AGREE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568762" y="800349"/>
              <a:ext cx="1818632" cy="34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69"/>
                </a:lnSpc>
              </a:pPr>
              <a:r>
                <a:rPr lang="en-US" sz="162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DISAGREE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861982" y="3795592"/>
            <a:ext cx="9455876" cy="35426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Let’s move!</a:t>
            </a:r>
          </a:p>
          <a:p>
            <a:pPr algn="l">
              <a:lnSpc>
                <a:spcPts val="3499"/>
              </a:lnSpc>
            </a:pPr>
            <a:endParaRPr lang="en-US" sz="2499" b="1" dirty="0">
              <a:solidFill>
                <a:srgbClr val="000000"/>
              </a:solidFill>
              <a:latin typeface="PODIUM Sharp Bold"/>
              <a:ea typeface="PODIUM Sharp Bold"/>
              <a:cs typeface="PODIUM Sharp Bold"/>
              <a:sym typeface="PODIUM Sharp Bold"/>
            </a:endParaRPr>
          </a:p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We are going to read out statements. Move to the </a:t>
            </a:r>
            <a:r>
              <a:rPr lang="en-US" sz="2499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side</a:t>
            </a: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 of the room that matches what you believe.</a:t>
            </a:r>
          </a:p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 </a:t>
            </a:r>
          </a:p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Do you agree with the statement, or disagree with the statement?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23" name="Freeform 23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7" name="Freeform 27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6" name="Group 6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4355" y="1684126"/>
            <a:ext cx="1273338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Stretch your thinking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14271" y="3627088"/>
            <a:ext cx="5163726" cy="4975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Sometimes, your opinion is not black and white, and it may depend on making a decision based on our experiences, beliefs and values.</a:t>
            </a:r>
          </a:p>
          <a:p>
            <a:pPr>
              <a:lnSpc>
                <a:spcPts val="392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Let’s try some questions again, but you get more of a choice as to where you stand.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874485" y="3899958"/>
            <a:ext cx="11080140" cy="1670824"/>
            <a:chOff x="0" y="0"/>
            <a:chExt cx="14773520" cy="2227765"/>
          </a:xfrm>
        </p:grpSpPr>
        <p:sp>
          <p:nvSpPr>
            <p:cNvPr id="12" name="AutoShape 12"/>
            <p:cNvSpPr/>
            <p:nvPr/>
          </p:nvSpPr>
          <p:spPr>
            <a:xfrm flipV="1">
              <a:off x="2224811" y="1112406"/>
              <a:ext cx="10335297" cy="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6263626" y="2954"/>
              <a:ext cx="2221857" cy="2221857"/>
            </a:xfrm>
            <a:custGeom>
              <a:avLst/>
              <a:gdLst/>
              <a:ahLst/>
              <a:cxnLst/>
              <a:rect l="l" t="t" r="r" b="b"/>
              <a:pathLst>
                <a:path w="2221857" h="2221857">
                  <a:moveTo>
                    <a:pt x="0" y="0"/>
                  </a:moveTo>
                  <a:lnTo>
                    <a:pt x="2221857" y="0"/>
                  </a:lnTo>
                  <a:lnTo>
                    <a:pt x="2221857" y="2221857"/>
                  </a:lnTo>
                  <a:lnTo>
                    <a:pt x="0" y="22218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0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3200336" y="0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9340390" y="2954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156968" y="407758"/>
              <a:ext cx="311547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2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218501" y="490317"/>
              <a:ext cx="311547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3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300373" y="490317"/>
              <a:ext cx="310753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4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9620" y="947068"/>
              <a:ext cx="2046923" cy="7109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STRONGLY</a:t>
              </a:r>
            </a:p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AGREE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480420" y="1190086"/>
              <a:ext cx="1799724" cy="3426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NEUTRAL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12548709" y="2954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2718615" y="950453"/>
              <a:ext cx="2054905" cy="7076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STRONGLY</a:t>
              </a:r>
            </a:p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DISAGREE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016383" y="169854"/>
              <a:ext cx="222250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F4F4F4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1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3688956" y="1190086"/>
              <a:ext cx="1267463" cy="3426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AGREE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9562785" y="1156644"/>
              <a:ext cx="1882505" cy="3426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DISAGREE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3552437" y="239253"/>
              <a:ext cx="312605" cy="707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 dirty="0">
                  <a:solidFill>
                    <a:srgbClr val="F4F4F4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5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651045" y="6485369"/>
            <a:ext cx="11636955" cy="2001776"/>
            <a:chOff x="0" y="0"/>
            <a:chExt cx="1816223" cy="3124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816223" cy="312425"/>
            </a:xfrm>
            <a:custGeom>
              <a:avLst/>
              <a:gdLst/>
              <a:ahLst/>
              <a:cxnLst/>
              <a:rect l="l" t="t" r="r" b="b"/>
              <a:pathLst>
                <a:path w="1816223" h="312425">
                  <a:moveTo>
                    <a:pt x="0" y="0"/>
                  </a:moveTo>
                  <a:lnTo>
                    <a:pt x="1816223" y="0"/>
                  </a:lnTo>
                  <a:lnTo>
                    <a:pt x="1816223" y="312425"/>
                  </a:lnTo>
                  <a:lnTo>
                    <a:pt x="0" y="312425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28575"/>
              <a:ext cx="1816223" cy="341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7840236" y="6584557"/>
            <a:ext cx="10114389" cy="174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What factors did you take into account when making your decision?</a:t>
            </a:r>
          </a:p>
          <a:p>
            <a:pPr algn="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Has there been more of a range of answers from everyone in the class? 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33" name="Freeform 33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37" name="Freeform 37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408276" y="4197063"/>
            <a:ext cx="3653184" cy="4468980"/>
            <a:chOff x="148605" y="36425"/>
            <a:chExt cx="5124892" cy="6269336"/>
          </a:xfrm>
        </p:grpSpPr>
        <p:sp>
          <p:nvSpPr>
            <p:cNvPr id="3" name="Freeform 3"/>
            <p:cNvSpPr/>
            <p:nvPr/>
          </p:nvSpPr>
          <p:spPr>
            <a:xfrm>
              <a:off x="148605" y="36425"/>
              <a:ext cx="5124892" cy="6269336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11952" r="-11952"/>
              </a:stretch>
            </a:blipFill>
          </p:spPr>
          <p:txBody>
            <a:bodyPr/>
            <a:lstStyle/>
            <a:p>
              <a:endParaRPr lang="en-NZ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48845" y="1649783"/>
            <a:ext cx="18336845" cy="2104155"/>
            <a:chOff x="0" y="0"/>
            <a:chExt cx="2861900" cy="32840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61901" cy="328403"/>
            </a:xfrm>
            <a:custGeom>
              <a:avLst/>
              <a:gdLst/>
              <a:ahLst/>
              <a:cxnLst/>
              <a:rect l="l" t="t" r="r" b="b"/>
              <a:pathLst>
                <a:path w="2861901" h="328403">
                  <a:moveTo>
                    <a:pt x="0" y="0"/>
                  </a:moveTo>
                  <a:lnTo>
                    <a:pt x="2861901" y="0"/>
                  </a:lnTo>
                  <a:lnTo>
                    <a:pt x="2861901" y="328403"/>
                  </a:lnTo>
                  <a:lnTo>
                    <a:pt x="0" y="32840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861900" cy="3569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0968" y="4199673"/>
            <a:ext cx="3629223" cy="4497905"/>
            <a:chOff x="0" y="0"/>
            <a:chExt cx="5123622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4"/>
              <a:stretch>
                <a:fillRect l="-11952" r="-11952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20968" y="1663337"/>
            <a:ext cx="16938332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Where do you stand on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0968" y="2958537"/>
            <a:ext cx="9813632" cy="51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Short-term vs Long-term Solutions?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208280" y="4261289"/>
            <a:ext cx="2339665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Short Term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208281" y="4709450"/>
            <a:ext cx="4392429" cy="3968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Focuses on solving today's urgent problems right now.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For example, the government should provide immediate support to families who are struggling to pay for things. It's about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365338" y="4711190"/>
            <a:ext cx="4714381" cy="3968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Focuses on the future. </a:t>
            </a:r>
          </a:p>
          <a:p>
            <a:pPr algn="r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For example, the government should focus on growing the economy so, in the future, all families have enough income to pay for things. It's about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840038" y="4240644"/>
            <a:ext cx="2259325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Long Term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22" name="Freeform 22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6" name="Freeform 26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8" name="TextBox 20">
            <a:extLst>
              <a:ext uri="{FF2B5EF4-FFF2-40B4-BE49-F238E27FC236}">
                <a16:creationId xmlns:a16="http://schemas.microsoft.com/office/drawing/2014/main" id="{9894A01D-F4F4-34D0-A8A6-B2283D0122FC}"/>
              </a:ext>
            </a:extLst>
          </p:cNvPr>
          <p:cNvSpPr txBox="1"/>
          <p:nvPr/>
        </p:nvSpPr>
        <p:spPr>
          <a:xfrm>
            <a:off x="4208280" y="8633446"/>
            <a:ext cx="4202609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helping people today</a:t>
            </a:r>
          </a:p>
        </p:txBody>
      </p:sp>
      <p:sp>
        <p:nvSpPr>
          <p:cNvPr id="30" name="TextBox 16">
            <a:extLst>
              <a:ext uri="{FF2B5EF4-FFF2-40B4-BE49-F238E27FC236}">
                <a16:creationId xmlns:a16="http://schemas.microsoft.com/office/drawing/2014/main" id="{37880924-B35F-FBDA-5241-FF16E062CF3E}"/>
              </a:ext>
            </a:extLst>
          </p:cNvPr>
          <p:cNvSpPr txBox="1"/>
          <p:nvPr/>
        </p:nvSpPr>
        <p:spPr>
          <a:xfrm>
            <a:off x="9980028" y="8650114"/>
            <a:ext cx="4133751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protecting tomorrow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6" name="Group 6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4355" y="1684126"/>
            <a:ext cx="1273338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Stretch your thinking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84355" y="3909076"/>
            <a:ext cx="5163726" cy="967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These next questions all relate to making decisions based on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651045" y="6228408"/>
            <a:ext cx="11636955" cy="2428920"/>
            <a:chOff x="0" y="0"/>
            <a:chExt cx="1816223" cy="37909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816223" cy="379091"/>
            </a:xfrm>
            <a:custGeom>
              <a:avLst/>
              <a:gdLst/>
              <a:ahLst/>
              <a:cxnLst/>
              <a:rect l="l" t="t" r="r" b="b"/>
              <a:pathLst>
                <a:path w="1816223" h="379091">
                  <a:moveTo>
                    <a:pt x="0" y="0"/>
                  </a:moveTo>
                  <a:lnTo>
                    <a:pt x="1816223" y="0"/>
                  </a:lnTo>
                  <a:lnTo>
                    <a:pt x="1816223" y="379091"/>
                  </a:lnTo>
                  <a:lnTo>
                    <a:pt x="0" y="379091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816223" cy="4076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840236" y="6327596"/>
            <a:ext cx="10114389" cy="218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Note down what number you stood at for each answer.</a:t>
            </a:r>
          </a:p>
          <a:p>
            <a:pPr algn="r">
              <a:lnSpc>
                <a:spcPts val="3499"/>
              </a:lnSpc>
            </a:pPr>
            <a:endParaRPr lang="en-US" sz="2499" b="1" dirty="0">
              <a:solidFill>
                <a:srgbClr val="000000"/>
              </a:solidFill>
              <a:latin typeface="PODIUM Sharp Bold"/>
              <a:ea typeface="PODIUM Sharp Bold"/>
              <a:cs typeface="PODIUM Sharp Bold"/>
              <a:sym typeface="PODIUM Sharp Bold"/>
            </a:endParaRPr>
          </a:p>
          <a:p>
            <a:pPr algn="r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At the end of this round, count up your score and find your average answer.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84355" y="5687516"/>
            <a:ext cx="6008820" cy="2824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Short-term solutions </a:t>
            </a: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“We need this now!”</a:t>
            </a:r>
          </a:p>
          <a:p>
            <a:pPr algn="l">
              <a:lnSpc>
                <a:spcPts val="2800"/>
              </a:lnSpc>
            </a:pPr>
            <a:endParaRPr lang="en-US" sz="2799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Long-term solutions</a:t>
            </a: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“It would be better if we worked towards it for later”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5713111" y="3419344"/>
            <a:ext cx="12761522" cy="2066118"/>
            <a:chOff x="0" y="0"/>
            <a:chExt cx="17015362" cy="2754824"/>
          </a:xfrm>
        </p:grpSpPr>
        <p:sp>
          <p:nvSpPr>
            <p:cNvPr id="17" name="AutoShape 17"/>
            <p:cNvSpPr/>
            <p:nvPr/>
          </p:nvSpPr>
          <p:spPr>
            <a:xfrm flipV="1">
              <a:off x="3330630" y="1112406"/>
              <a:ext cx="10335297" cy="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7369445" y="2954"/>
              <a:ext cx="2221857" cy="2221857"/>
            </a:xfrm>
            <a:custGeom>
              <a:avLst/>
              <a:gdLst/>
              <a:ahLst/>
              <a:cxnLst/>
              <a:rect l="l" t="t" r="r" b="b"/>
              <a:pathLst>
                <a:path w="2221857" h="2221857">
                  <a:moveTo>
                    <a:pt x="0" y="0"/>
                  </a:moveTo>
                  <a:lnTo>
                    <a:pt x="2221857" y="0"/>
                  </a:lnTo>
                  <a:lnTo>
                    <a:pt x="2221857" y="2221857"/>
                  </a:lnTo>
                  <a:lnTo>
                    <a:pt x="0" y="22218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105819" y="0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4306154" y="0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10446209" y="2954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5262786" y="407758"/>
              <a:ext cx="311547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2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324320" y="490317"/>
              <a:ext cx="311547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3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1406192" y="490317"/>
              <a:ext cx="310753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4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179919" y="978287"/>
              <a:ext cx="2073800" cy="7109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STRONGLY</a:t>
              </a:r>
            </a:p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AGREE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62977" y="1244657"/>
              <a:ext cx="1799724" cy="3368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NEUTRAL</a:t>
              </a:r>
            </a:p>
          </p:txBody>
        </p:sp>
        <p:sp>
          <p:nvSpPr>
            <p:cNvPr id="27" name="Freeform 27"/>
            <p:cNvSpPr/>
            <p:nvPr/>
          </p:nvSpPr>
          <p:spPr>
            <a:xfrm>
              <a:off x="13654528" y="2954"/>
              <a:ext cx="2224811" cy="2224811"/>
            </a:xfrm>
            <a:custGeom>
              <a:avLst/>
              <a:gdLst/>
              <a:ahLst/>
              <a:cxnLst/>
              <a:rect l="l" t="t" r="r" b="b"/>
              <a:pathLst>
                <a:path w="2224811" h="2224811">
                  <a:moveTo>
                    <a:pt x="0" y="0"/>
                  </a:moveTo>
                  <a:lnTo>
                    <a:pt x="2224811" y="0"/>
                  </a:lnTo>
                  <a:lnTo>
                    <a:pt x="2224811" y="2224811"/>
                  </a:lnTo>
                  <a:lnTo>
                    <a:pt x="0" y="2224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3824431" y="978075"/>
              <a:ext cx="2054905" cy="7130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STRONGLY</a:t>
              </a:r>
            </a:p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FFF9F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DISAGREE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2122202" y="169854"/>
              <a:ext cx="222250" cy="70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F4F4F4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1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794774" y="1244659"/>
              <a:ext cx="1303744" cy="3368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AGREE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0619214" y="1149231"/>
              <a:ext cx="1880104" cy="3368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DISAGREE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14610631" y="168872"/>
              <a:ext cx="312605" cy="707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 dirty="0">
                  <a:solidFill>
                    <a:srgbClr val="F4F4F4"/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5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2412136"/>
              <a:ext cx="4466653" cy="3426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SHORT-TERM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2548709" y="2412136"/>
              <a:ext cx="4466653" cy="3426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</a:pPr>
              <a:r>
                <a:rPr lang="en-US" sz="1600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LONG-TERM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36" name="Freeform 3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40" name="Freeform 40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64776" y="4180604"/>
            <a:ext cx="3652279" cy="4526480"/>
            <a:chOff x="0" y="0"/>
            <a:chExt cx="5123622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55522" t="-6634" r="-4316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48845" y="1668796"/>
            <a:ext cx="18336845" cy="2104155"/>
            <a:chOff x="0" y="0"/>
            <a:chExt cx="2861900" cy="32840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61901" cy="328403"/>
            </a:xfrm>
            <a:custGeom>
              <a:avLst/>
              <a:gdLst/>
              <a:ahLst/>
              <a:cxnLst/>
              <a:rect l="l" t="t" r="r" b="b"/>
              <a:pathLst>
                <a:path w="2861901" h="328403">
                  <a:moveTo>
                    <a:pt x="0" y="0"/>
                  </a:moveTo>
                  <a:lnTo>
                    <a:pt x="2861901" y="0"/>
                  </a:lnTo>
                  <a:lnTo>
                    <a:pt x="2861901" y="328403"/>
                  </a:lnTo>
                  <a:lnTo>
                    <a:pt x="0" y="32840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861900" cy="3569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0968" y="4209179"/>
            <a:ext cx="3629223" cy="4497905"/>
            <a:chOff x="0" y="0"/>
            <a:chExt cx="5123622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4"/>
              <a:stretch>
                <a:fillRect l="-49124" r="-49124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20968" y="1682350"/>
            <a:ext cx="16938332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Where do you stand on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833501" y="4768179"/>
            <a:ext cx="4274100" cy="4468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Believes society is best when the things we all rely on are strengthen or protected. </a:t>
            </a:r>
          </a:p>
          <a:p>
            <a:pPr algn="r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Tends to support more regulation of activity which can impact other people.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208281" y="4272879"/>
            <a:ext cx="4395104" cy="49691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endParaRPr dirty="0"/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Believes society is best when individuals have lots of individual freedoms.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Tends to support less government interference, and more personal responsibility to build success and wealth.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20968" y="2890651"/>
            <a:ext cx="9280232" cy="51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Individual vs Collective Rights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208281" y="4263354"/>
            <a:ext cx="1991618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Individual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088103" y="4263354"/>
            <a:ext cx="2019498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Collective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20" name="Freeform 20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4" name="Freeform 24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6" name="Group 6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4355" y="1684126"/>
            <a:ext cx="1273338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Stretch your thinking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84355" y="3156397"/>
            <a:ext cx="5163726" cy="2786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Create a second axis.  Answer the next questions on the second axis.</a:t>
            </a:r>
          </a:p>
          <a:p>
            <a:pPr algn="l">
              <a:lnSpc>
                <a:spcPts val="2660"/>
              </a:lnSpc>
            </a:pPr>
            <a:endParaRPr lang="en-US" sz="280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These next questions all relate to making decisions based on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651045" y="6228408"/>
            <a:ext cx="11636955" cy="2428920"/>
            <a:chOff x="0" y="0"/>
            <a:chExt cx="1816223" cy="37909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816223" cy="379091"/>
            </a:xfrm>
            <a:custGeom>
              <a:avLst/>
              <a:gdLst/>
              <a:ahLst/>
              <a:cxnLst/>
              <a:rect l="l" t="t" r="r" b="b"/>
              <a:pathLst>
                <a:path w="1816223" h="379091">
                  <a:moveTo>
                    <a:pt x="0" y="0"/>
                  </a:moveTo>
                  <a:lnTo>
                    <a:pt x="1816223" y="0"/>
                  </a:lnTo>
                  <a:lnTo>
                    <a:pt x="1816223" y="379091"/>
                  </a:lnTo>
                  <a:lnTo>
                    <a:pt x="0" y="379091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816223" cy="4076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840236" y="6327596"/>
            <a:ext cx="10114389" cy="218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Note down what number you stood at for each answer.</a:t>
            </a:r>
          </a:p>
          <a:p>
            <a:pPr algn="r">
              <a:lnSpc>
                <a:spcPts val="3499"/>
              </a:lnSpc>
            </a:pPr>
            <a:endParaRPr lang="en-US" sz="2499" b="1">
              <a:solidFill>
                <a:srgbClr val="000000"/>
              </a:solidFill>
              <a:latin typeface="PODIUM Sharp Bold"/>
              <a:ea typeface="PODIUM Sharp Bold"/>
              <a:cs typeface="PODIUM Sharp Bold"/>
              <a:sym typeface="PODIUM Sharp Bold"/>
            </a:endParaRPr>
          </a:p>
          <a:p>
            <a:pPr algn="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At the end of this round, count up your score and find your average answer.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84355" y="6346637"/>
            <a:ext cx="6008820" cy="2329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Individual Rights </a:t>
            </a:r>
          </a:p>
          <a:p>
            <a:pPr algn="l">
              <a:lnSpc>
                <a:spcPts val="3919"/>
              </a:lnSpc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“I get to make the choice for me!”</a:t>
            </a:r>
          </a:p>
          <a:p>
            <a:pPr algn="l">
              <a:lnSpc>
                <a:spcPts val="2800"/>
              </a:lnSpc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</a:pPr>
            <a:r>
              <a:rPr lang="en-US" sz="279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Collective Rights</a:t>
            </a:r>
          </a:p>
          <a:p>
            <a:pPr algn="l">
              <a:lnSpc>
                <a:spcPts val="3919"/>
              </a:lnSpc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“It’s fairer for everyone this way”</a:t>
            </a:r>
          </a:p>
        </p:txBody>
      </p:sp>
      <p:sp>
        <p:nvSpPr>
          <p:cNvPr id="16" name="AutoShape 16"/>
          <p:cNvSpPr/>
          <p:nvPr/>
        </p:nvSpPr>
        <p:spPr>
          <a:xfrm flipV="1">
            <a:off x="8058674" y="4234827"/>
            <a:ext cx="7925878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Z"/>
          </a:p>
        </p:txBody>
      </p:sp>
      <p:sp>
        <p:nvSpPr>
          <p:cNvPr id="17" name="Freeform 17"/>
          <p:cNvSpPr/>
          <p:nvPr/>
        </p:nvSpPr>
        <p:spPr>
          <a:xfrm>
            <a:off x="11155939" y="3384016"/>
            <a:ext cx="1703886" cy="1703886"/>
          </a:xfrm>
          <a:custGeom>
            <a:avLst/>
            <a:gdLst/>
            <a:ahLst/>
            <a:cxnLst/>
            <a:rect l="l" t="t" r="r" b="b"/>
            <a:pathLst>
              <a:path w="1703886" h="1703886">
                <a:moveTo>
                  <a:pt x="0" y="0"/>
                </a:moveTo>
                <a:lnTo>
                  <a:pt x="1703886" y="0"/>
                </a:lnTo>
                <a:lnTo>
                  <a:pt x="1703886" y="1703886"/>
                </a:lnTo>
                <a:lnTo>
                  <a:pt x="0" y="17038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8" name="Freeform 18"/>
          <p:cNvSpPr/>
          <p:nvPr/>
        </p:nvSpPr>
        <p:spPr>
          <a:xfrm>
            <a:off x="6352522" y="3381751"/>
            <a:ext cx="1706151" cy="1706151"/>
          </a:xfrm>
          <a:custGeom>
            <a:avLst/>
            <a:gdLst/>
            <a:ahLst/>
            <a:cxnLst/>
            <a:rect l="l" t="t" r="r" b="b"/>
            <a:pathLst>
              <a:path w="1706151" h="1706151">
                <a:moveTo>
                  <a:pt x="0" y="0"/>
                </a:moveTo>
                <a:lnTo>
                  <a:pt x="1706152" y="0"/>
                </a:lnTo>
                <a:lnTo>
                  <a:pt x="1706152" y="1706151"/>
                </a:lnTo>
                <a:lnTo>
                  <a:pt x="0" y="17061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9" name="Freeform 19"/>
          <p:cNvSpPr/>
          <p:nvPr/>
        </p:nvSpPr>
        <p:spPr>
          <a:xfrm>
            <a:off x="8806779" y="3381751"/>
            <a:ext cx="1706151" cy="1706151"/>
          </a:xfrm>
          <a:custGeom>
            <a:avLst/>
            <a:gdLst/>
            <a:ahLst/>
            <a:cxnLst/>
            <a:rect l="l" t="t" r="r" b="b"/>
            <a:pathLst>
              <a:path w="1706151" h="1706151">
                <a:moveTo>
                  <a:pt x="0" y="0"/>
                </a:moveTo>
                <a:lnTo>
                  <a:pt x="1706151" y="0"/>
                </a:lnTo>
                <a:lnTo>
                  <a:pt x="1706151" y="1706151"/>
                </a:lnTo>
                <a:lnTo>
                  <a:pt x="0" y="17061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Freeform 20"/>
          <p:cNvSpPr/>
          <p:nvPr/>
        </p:nvSpPr>
        <p:spPr>
          <a:xfrm>
            <a:off x="13515432" y="3384016"/>
            <a:ext cx="1706151" cy="1706151"/>
          </a:xfrm>
          <a:custGeom>
            <a:avLst/>
            <a:gdLst/>
            <a:ahLst/>
            <a:cxnLst/>
            <a:rect l="l" t="t" r="r" b="b"/>
            <a:pathLst>
              <a:path w="1706151" h="1706151">
                <a:moveTo>
                  <a:pt x="0" y="0"/>
                </a:moveTo>
                <a:lnTo>
                  <a:pt x="1706151" y="0"/>
                </a:lnTo>
                <a:lnTo>
                  <a:pt x="1706151" y="1706152"/>
                </a:lnTo>
                <a:lnTo>
                  <a:pt x="0" y="17061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1" name="TextBox 21"/>
          <p:cNvSpPr txBox="1"/>
          <p:nvPr/>
        </p:nvSpPr>
        <p:spPr>
          <a:xfrm>
            <a:off x="9540396" y="3678907"/>
            <a:ext cx="238917" cy="55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2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888209" y="3742219"/>
            <a:ext cx="238917" cy="55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2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251619" y="3742219"/>
            <a:ext cx="238309" cy="55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2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431267" y="4128198"/>
            <a:ext cx="1569733" cy="558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90"/>
              </a:lnSpc>
            </a:pPr>
            <a:r>
              <a:rPr lang="en-US" sz="1636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STRONGLY</a:t>
            </a:r>
          </a:p>
          <a:p>
            <a:pPr algn="ctr">
              <a:lnSpc>
                <a:spcPts val="2290"/>
              </a:lnSpc>
            </a:pPr>
            <a:r>
              <a:rPr lang="en-US" sz="1636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AGREE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381041" y="4287737"/>
            <a:ext cx="1268545" cy="26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0"/>
              </a:lnSpc>
            </a:pPr>
            <a:r>
              <a:rPr lang="en-US" sz="1636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NEUTRAL</a:t>
            </a:r>
          </a:p>
        </p:txBody>
      </p:sp>
      <p:sp>
        <p:nvSpPr>
          <p:cNvPr id="26" name="Freeform 26"/>
          <p:cNvSpPr/>
          <p:nvPr/>
        </p:nvSpPr>
        <p:spPr>
          <a:xfrm>
            <a:off x="15975811" y="3384016"/>
            <a:ext cx="1706151" cy="1706151"/>
          </a:xfrm>
          <a:custGeom>
            <a:avLst/>
            <a:gdLst/>
            <a:ahLst/>
            <a:cxnLst/>
            <a:rect l="l" t="t" r="r" b="b"/>
            <a:pathLst>
              <a:path w="1706151" h="1706151">
                <a:moveTo>
                  <a:pt x="0" y="0"/>
                </a:moveTo>
                <a:lnTo>
                  <a:pt x="1706152" y="0"/>
                </a:lnTo>
                <a:lnTo>
                  <a:pt x="1706152" y="1706152"/>
                </a:lnTo>
                <a:lnTo>
                  <a:pt x="0" y="17061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7" name="TextBox 27"/>
          <p:cNvSpPr txBox="1"/>
          <p:nvPr/>
        </p:nvSpPr>
        <p:spPr>
          <a:xfrm>
            <a:off x="16106106" y="4128198"/>
            <a:ext cx="1575855" cy="558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90"/>
              </a:lnSpc>
            </a:pPr>
            <a:r>
              <a:rPr lang="en-US" sz="1636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STRONGLY</a:t>
            </a:r>
          </a:p>
          <a:p>
            <a:pPr algn="ctr">
              <a:lnSpc>
                <a:spcPts val="2290"/>
              </a:lnSpc>
            </a:pPr>
            <a:r>
              <a:rPr lang="en-US" sz="1636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DISAGREE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131960" y="3496464"/>
            <a:ext cx="170438" cy="55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2">
                <a:solidFill>
                  <a:srgbClr val="F4F4F4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1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181490" y="4340640"/>
            <a:ext cx="921481" cy="26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0"/>
              </a:lnSpc>
            </a:pPr>
            <a:r>
              <a:rPr lang="en-US" sz="1636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AGREE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3685982" y="4262090"/>
            <a:ext cx="1379634" cy="26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0"/>
              </a:lnSpc>
            </a:pPr>
            <a:r>
              <a:rPr lang="en-US" sz="1636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DISAGREE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6687800" y="3543300"/>
            <a:ext cx="239729" cy="55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0"/>
              </a:lnSpc>
            </a:pPr>
            <a:r>
              <a:rPr lang="en-US" sz="3272" dirty="0">
                <a:solidFill>
                  <a:srgbClr val="F4F4F4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5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4938010" y="5280668"/>
            <a:ext cx="3349990" cy="264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INDIVIDUAL WELLBEING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627404" y="5256824"/>
            <a:ext cx="3349990" cy="264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COLLECTIVE WELLBEING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35" name="Freeform 35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39" name="Freeform 39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6" name="Group 6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4355" y="1684126"/>
            <a:ext cx="1273338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Stretch your thinking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11374" y="3470606"/>
            <a:ext cx="7449726" cy="5324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Now we use both axis.</a:t>
            </a: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Stand on the average score that you noted down for short-term vs long-term thinking.</a:t>
            </a: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Then step sideways to your average score for individual vs collective wellbeing.</a:t>
            </a: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 may find yourself standing in the middle of nowhere.. or are you?</a:t>
            </a:r>
          </a:p>
        </p:txBody>
      </p:sp>
      <p:sp>
        <p:nvSpPr>
          <p:cNvPr id="11" name="AutoShape 11"/>
          <p:cNvSpPr/>
          <p:nvPr/>
        </p:nvSpPr>
        <p:spPr>
          <a:xfrm flipV="1">
            <a:off x="13487122" y="2433872"/>
            <a:ext cx="0" cy="5419256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Z"/>
          </a:p>
        </p:txBody>
      </p:sp>
      <p:sp>
        <p:nvSpPr>
          <p:cNvPr id="12" name="AutoShape 12"/>
          <p:cNvSpPr/>
          <p:nvPr/>
        </p:nvSpPr>
        <p:spPr>
          <a:xfrm flipV="1">
            <a:off x="10787029" y="5143500"/>
            <a:ext cx="5419256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Z"/>
          </a:p>
        </p:txBody>
      </p:sp>
      <p:sp>
        <p:nvSpPr>
          <p:cNvPr id="13" name="Freeform 13"/>
          <p:cNvSpPr/>
          <p:nvPr/>
        </p:nvSpPr>
        <p:spPr>
          <a:xfrm>
            <a:off x="12904760" y="4561765"/>
            <a:ext cx="1165019" cy="1165019"/>
          </a:xfrm>
          <a:custGeom>
            <a:avLst/>
            <a:gdLst/>
            <a:ahLst/>
            <a:cxnLst/>
            <a:rect l="l" t="t" r="r" b="b"/>
            <a:pathLst>
              <a:path w="1165019" h="1165019">
                <a:moveTo>
                  <a:pt x="0" y="0"/>
                </a:moveTo>
                <a:lnTo>
                  <a:pt x="1165018" y="0"/>
                </a:lnTo>
                <a:lnTo>
                  <a:pt x="1165018" y="1165019"/>
                </a:lnTo>
                <a:lnTo>
                  <a:pt x="0" y="116501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4" name="Freeform 14"/>
          <p:cNvSpPr/>
          <p:nvPr/>
        </p:nvSpPr>
        <p:spPr>
          <a:xfrm>
            <a:off x="9620462" y="4560216"/>
            <a:ext cx="1166567" cy="1166567"/>
          </a:xfrm>
          <a:custGeom>
            <a:avLst/>
            <a:gdLst/>
            <a:ahLst/>
            <a:cxnLst/>
            <a:rect l="l" t="t" r="r" b="b"/>
            <a:pathLst>
              <a:path w="1166567" h="1166567">
                <a:moveTo>
                  <a:pt x="0" y="0"/>
                </a:moveTo>
                <a:lnTo>
                  <a:pt x="1166567" y="0"/>
                </a:lnTo>
                <a:lnTo>
                  <a:pt x="1166567" y="1166568"/>
                </a:lnTo>
                <a:lnTo>
                  <a:pt x="0" y="11665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Freeform 15"/>
          <p:cNvSpPr/>
          <p:nvPr/>
        </p:nvSpPr>
        <p:spPr>
          <a:xfrm>
            <a:off x="11298540" y="4560216"/>
            <a:ext cx="1166567" cy="1166567"/>
          </a:xfrm>
          <a:custGeom>
            <a:avLst/>
            <a:gdLst/>
            <a:ahLst/>
            <a:cxnLst/>
            <a:rect l="l" t="t" r="r" b="b"/>
            <a:pathLst>
              <a:path w="1166567" h="1166567">
                <a:moveTo>
                  <a:pt x="0" y="0"/>
                </a:moveTo>
                <a:lnTo>
                  <a:pt x="1166568" y="0"/>
                </a:lnTo>
                <a:lnTo>
                  <a:pt x="1166568" y="1166568"/>
                </a:lnTo>
                <a:lnTo>
                  <a:pt x="0" y="11665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6" name="Freeform 16"/>
          <p:cNvSpPr/>
          <p:nvPr/>
        </p:nvSpPr>
        <p:spPr>
          <a:xfrm>
            <a:off x="14518044" y="4561765"/>
            <a:ext cx="1166567" cy="1166567"/>
          </a:xfrm>
          <a:custGeom>
            <a:avLst/>
            <a:gdLst/>
            <a:ahLst/>
            <a:cxnLst/>
            <a:rect l="l" t="t" r="r" b="b"/>
            <a:pathLst>
              <a:path w="1166567" h="1166567">
                <a:moveTo>
                  <a:pt x="0" y="0"/>
                </a:moveTo>
                <a:lnTo>
                  <a:pt x="1166568" y="0"/>
                </a:lnTo>
                <a:lnTo>
                  <a:pt x="1166568" y="1166568"/>
                </a:lnTo>
                <a:lnTo>
                  <a:pt x="0" y="11665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7" name="TextBox 17"/>
          <p:cNvSpPr txBox="1"/>
          <p:nvPr/>
        </p:nvSpPr>
        <p:spPr>
          <a:xfrm>
            <a:off x="11800145" y="4761358"/>
            <a:ext cx="163358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405443" y="4804647"/>
            <a:ext cx="163358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021406" y="4804647"/>
            <a:ext cx="162942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677400" y="5060565"/>
            <a:ext cx="1140725" cy="387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STRONGLY</a:t>
            </a:r>
          </a:p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AGREE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058672" y="5180165"/>
            <a:ext cx="867358" cy="183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NEUTRAL</a:t>
            </a:r>
          </a:p>
        </p:txBody>
      </p:sp>
      <p:sp>
        <p:nvSpPr>
          <p:cNvPr id="22" name="Freeform 22"/>
          <p:cNvSpPr/>
          <p:nvPr/>
        </p:nvSpPr>
        <p:spPr>
          <a:xfrm rot="-5400000">
            <a:off x="12975698" y="1411023"/>
            <a:ext cx="1022849" cy="1022849"/>
          </a:xfrm>
          <a:custGeom>
            <a:avLst/>
            <a:gdLst/>
            <a:ahLst/>
            <a:cxnLst/>
            <a:rect l="l" t="t" r="r" b="b"/>
            <a:pathLst>
              <a:path w="1022849" h="1022849">
                <a:moveTo>
                  <a:pt x="0" y="0"/>
                </a:moveTo>
                <a:lnTo>
                  <a:pt x="1022849" y="0"/>
                </a:lnTo>
                <a:lnTo>
                  <a:pt x="1022849" y="1022849"/>
                </a:lnTo>
                <a:lnTo>
                  <a:pt x="0" y="102284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3" name="Freeform 23"/>
          <p:cNvSpPr/>
          <p:nvPr/>
        </p:nvSpPr>
        <p:spPr>
          <a:xfrm rot="-5400000">
            <a:off x="12975698" y="7853128"/>
            <a:ext cx="1022849" cy="1022849"/>
          </a:xfrm>
          <a:custGeom>
            <a:avLst/>
            <a:gdLst/>
            <a:ahLst/>
            <a:cxnLst/>
            <a:rect l="l" t="t" r="r" b="b"/>
            <a:pathLst>
              <a:path w="1022849" h="1022849">
                <a:moveTo>
                  <a:pt x="0" y="0"/>
                </a:moveTo>
                <a:lnTo>
                  <a:pt x="1022849" y="0"/>
                </a:lnTo>
                <a:lnTo>
                  <a:pt x="1022849" y="1022849"/>
                </a:lnTo>
                <a:lnTo>
                  <a:pt x="0" y="102284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4" name="Freeform 24"/>
          <p:cNvSpPr/>
          <p:nvPr/>
        </p:nvSpPr>
        <p:spPr>
          <a:xfrm rot="-5400000">
            <a:off x="12975698" y="6246909"/>
            <a:ext cx="1022849" cy="1022849"/>
          </a:xfrm>
          <a:custGeom>
            <a:avLst/>
            <a:gdLst/>
            <a:ahLst/>
            <a:cxnLst/>
            <a:rect l="l" t="t" r="r" b="b"/>
            <a:pathLst>
              <a:path w="1022849" h="1022849">
                <a:moveTo>
                  <a:pt x="0" y="0"/>
                </a:moveTo>
                <a:lnTo>
                  <a:pt x="1022849" y="0"/>
                </a:lnTo>
                <a:lnTo>
                  <a:pt x="1022849" y="1022849"/>
                </a:lnTo>
                <a:lnTo>
                  <a:pt x="0" y="102284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5" name="Freeform 25"/>
          <p:cNvSpPr/>
          <p:nvPr/>
        </p:nvSpPr>
        <p:spPr>
          <a:xfrm rot="-5400000">
            <a:off x="12975698" y="3025856"/>
            <a:ext cx="1022849" cy="1022849"/>
          </a:xfrm>
          <a:custGeom>
            <a:avLst/>
            <a:gdLst/>
            <a:ahLst/>
            <a:cxnLst/>
            <a:rect l="l" t="t" r="r" b="b"/>
            <a:pathLst>
              <a:path w="1022849" h="1022849">
                <a:moveTo>
                  <a:pt x="0" y="0"/>
                </a:moveTo>
                <a:lnTo>
                  <a:pt x="1022849" y="0"/>
                </a:lnTo>
                <a:lnTo>
                  <a:pt x="1022849" y="1022849"/>
                </a:lnTo>
                <a:lnTo>
                  <a:pt x="0" y="102284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6" name="TextBox 26"/>
          <p:cNvSpPr txBox="1"/>
          <p:nvPr/>
        </p:nvSpPr>
        <p:spPr>
          <a:xfrm rot="-160632">
            <a:off x="13427743" y="8148920"/>
            <a:ext cx="116536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FFF9F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405443" y="6542675"/>
            <a:ext cx="163358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405651" y="3321622"/>
            <a:ext cx="162942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4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3405166" y="1706789"/>
            <a:ext cx="163913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FFF9F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5</a:t>
            </a:r>
          </a:p>
        </p:txBody>
      </p:sp>
      <p:sp>
        <p:nvSpPr>
          <p:cNvPr id="30" name="Freeform 30"/>
          <p:cNvSpPr/>
          <p:nvPr/>
        </p:nvSpPr>
        <p:spPr>
          <a:xfrm>
            <a:off x="16200309" y="4561765"/>
            <a:ext cx="1166567" cy="1166567"/>
          </a:xfrm>
          <a:custGeom>
            <a:avLst/>
            <a:gdLst/>
            <a:ahLst/>
            <a:cxnLst/>
            <a:rect l="l" t="t" r="r" b="b"/>
            <a:pathLst>
              <a:path w="1166567" h="1166567">
                <a:moveTo>
                  <a:pt x="0" y="0"/>
                </a:moveTo>
                <a:lnTo>
                  <a:pt x="1166567" y="0"/>
                </a:lnTo>
                <a:lnTo>
                  <a:pt x="1166567" y="1166568"/>
                </a:lnTo>
                <a:lnTo>
                  <a:pt x="0" y="11665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1" name="TextBox 31"/>
          <p:cNvSpPr txBox="1"/>
          <p:nvPr/>
        </p:nvSpPr>
        <p:spPr>
          <a:xfrm>
            <a:off x="16289396" y="5067300"/>
            <a:ext cx="1077479" cy="387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STRONGLY</a:t>
            </a:r>
          </a:p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FFF9F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DISAGREE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3397" y="4636614"/>
            <a:ext cx="116536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>
                <a:solidFill>
                  <a:srgbClr val="F4F4F4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1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554746" y="5226437"/>
            <a:ext cx="637254" cy="182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AGREE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4634656" y="5162629"/>
            <a:ext cx="943314" cy="183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DISAGREE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6701636" y="4683609"/>
            <a:ext cx="163913" cy="38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en-US" sz="2237" dirty="0">
                <a:solidFill>
                  <a:srgbClr val="F4F4F4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5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4069778" y="1820889"/>
            <a:ext cx="2342065" cy="181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INDIVIDUAL WELLBEING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4257818" y="8345503"/>
            <a:ext cx="2342065" cy="183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COLLECTIVE WELLBEING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8956475" y="5820940"/>
            <a:ext cx="2405207" cy="182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SHORT-TERM SOLUTIONS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5612560" y="5820940"/>
            <a:ext cx="2342065" cy="183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6"/>
              </a:lnSpc>
            </a:pPr>
            <a:r>
              <a:rPr lang="en-US" sz="1118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LONG-TERM SOLUTIONS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41" name="Freeform 41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45" name="Freeform 45"/>
          <p:cNvSpPr/>
          <p:nvPr/>
        </p:nvSpPr>
        <p:spPr>
          <a:xfrm>
            <a:off x="19050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371523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42986" r="-42986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8" name="TextBox 8"/>
          <p:cNvSpPr txBox="1"/>
          <p:nvPr/>
        </p:nvSpPr>
        <p:spPr>
          <a:xfrm>
            <a:off x="3986016" y="8576686"/>
            <a:ext cx="3552329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379917" y="2881460"/>
            <a:ext cx="10211883" cy="4475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We all have different values, beliefs and preferences. And we naturally gravitate towards people who share our vibe. </a:t>
            </a:r>
          </a:p>
          <a:p>
            <a:pPr algn="l">
              <a:lnSpc>
                <a:spcPts val="3919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When you start imaging the kind of world you actually want to live in - something clicks. Again, we gravitate towards people who imagine the same world as us </a:t>
            </a:r>
          </a:p>
          <a:p>
            <a:pPr>
              <a:lnSpc>
                <a:spcPts val="3919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Politics and democracy is all about finding your crowd - the people who want the same world as you. 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0" y="9181413"/>
            <a:ext cx="18288000" cy="1143687"/>
            <a:chOff x="0" y="0"/>
            <a:chExt cx="4816593" cy="30121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6095113" y="6655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2"/>
                </a:lnTo>
                <a:lnTo>
                  <a:pt x="0" y="12554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4" name="TextBox 14"/>
          <p:cNvSpPr txBox="1"/>
          <p:nvPr/>
        </p:nvSpPr>
        <p:spPr>
          <a:xfrm>
            <a:off x="90063" y="1354484"/>
            <a:ext cx="15758978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world you want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6" name="Freeform 1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0" name="Freeform 20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45" y="1649783"/>
            <a:ext cx="18336845" cy="2271915"/>
            <a:chOff x="0" y="0"/>
            <a:chExt cx="2861900" cy="35458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61901" cy="354586"/>
            </a:xfrm>
            <a:custGeom>
              <a:avLst/>
              <a:gdLst/>
              <a:ahLst/>
              <a:cxnLst/>
              <a:rect l="l" t="t" r="r" b="b"/>
              <a:pathLst>
                <a:path w="2861901" h="354586">
                  <a:moveTo>
                    <a:pt x="0" y="0"/>
                  </a:moveTo>
                  <a:lnTo>
                    <a:pt x="2861901" y="0"/>
                  </a:lnTo>
                  <a:lnTo>
                    <a:pt x="2861901" y="354586"/>
                  </a:lnTo>
                  <a:lnTo>
                    <a:pt x="0" y="354586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61900" cy="3831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8684304" y="257394"/>
            <a:ext cx="9308421" cy="8624791"/>
            <a:chOff x="0" y="0"/>
            <a:chExt cx="6853323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854593" cy="6350000"/>
            </a:xfrm>
            <a:custGeom>
              <a:avLst/>
              <a:gdLst/>
              <a:ahLst/>
              <a:cxnLst/>
              <a:rect l="l" t="t" r="r" b="b"/>
              <a:pathLst>
                <a:path w="6854593" h="6350000">
                  <a:moveTo>
                    <a:pt x="6459942" y="0"/>
                  </a:moveTo>
                  <a:lnTo>
                    <a:pt x="393381" y="0"/>
                  </a:lnTo>
                  <a:cubicBezTo>
                    <a:pt x="17544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75445" y="6350000"/>
                    <a:pt x="393381" y="6350000"/>
                  </a:cubicBezTo>
                  <a:lnTo>
                    <a:pt x="6461313" y="6350000"/>
                  </a:lnTo>
                  <a:cubicBezTo>
                    <a:pt x="6677878" y="6350000"/>
                    <a:pt x="6854593" y="6187440"/>
                    <a:pt x="6854593" y="5985510"/>
                  </a:cubicBezTo>
                  <a:lnTo>
                    <a:pt x="6854593" y="364490"/>
                  </a:lnTo>
                  <a:cubicBezTo>
                    <a:pt x="6853323" y="162560"/>
                    <a:pt x="6677878" y="0"/>
                    <a:pt x="6459942" y="0"/>
                  </a:cubicBezTo>
                  <a:close/>
                </a:path>
              </a:pathLst>
            </a:custGeom>
            <a:blipFill>
              <a:blip r:embed="rId2"/>
              <a:stretch>
                <a:fillRect l="-563" r="-563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7" name="Freeform 7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20968" y="1565043"/>
            <a:ext cx="8363336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Mapping your </a:t>
            </a:r>
          </a:p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values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54563" y="4693223"/>
            <a:ext cx="7807606" cy="2600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 algn="l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Who is standing near you? Does that surprise you? </a:t>
            </a:r>
          </a:p>
          <a:p>
            <a:pPr marL="647697" lvl="1" indent="-323848" algn="l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Are there clusters of people? Is anyone standing on their own? </a:t>
            </a:r>
          </a:p>
          <a:p>
            <a:pPr algn="l">
              <a:lnSpc>
                <a:spcPts val="4199"/>
              </a:lnSpc>
            </a:pPr>
            <a:endParaRPr lang="en-US" sz="2999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54563" y="7482972"/>
            <a:ext cx="7807606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400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There are no wrong places to stand, just different perspectives.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5" name="Freeform 15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9" name="Freeform 19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8684304" y="257394"/>
            <a:ext cx="9308421" cy="8624791"/>
            <a:chOff x="0" y="0"/>
            <a:chExt cx="6853323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854593" cy="6350000"/>
            </a:xfrm>
            <a:custGeom>
              <a:avLst/>
              <a:gdLst/>
              <a:ahLst/>
              <a:cxnLst/>
              <a:rect l="l" t="t" r="r" b="b"/>
              <a:pathLst>
                <a:path w="6854593" h="6350000">
                  <a:moveTo>
                    <a:pt x="6459942" y="0"/>
                  </a:moveTo>
                  <a:lnTo>
                    <a:pt x="393381" y="0"/>
                  </a:lnTo>
                  <a:cubicBezTo>
                    <a:pt x="17544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75445" y="6350000"/>
                    <a:pt x="393381" y="6350000"/>
                  </a:cubicBezTo>
                  <a:lnTo>
                    <a:pt x="6461313" y="6350000"/>
                  </a:lnTo>
                  <a:cubicBezTo>
                    <a:pt x="6677878" y="6350000"/>
                    <a:pt x="6854593" y="6187440"/>
                    <a:pt x="6854593" y="5985510"/>
                  </a:cubicBezTo>
                  <a:lnTo>
                    <a:pt x="6854593" y="364490"/>
                  </a:lnTo>
                  <a:cubicBezTo>
                    <a:pt x="6853323" y="162560"/>
                    <a:pt x="6677878" y="0"/>
                    <a:pt x="6459942" y="0"/>
                  </a:cubicBezTo>
                  <a:close/>
                </a:path>
              </a:pathLst>
            </a:custGeom>
            <a:blipFill>
              <a:blip r:embed="rId2"/>
              <a:stretch>
                <a:fillRect l="-611" r="-61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7" name="Freeform 7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51427" y="1684126"/>
            <a:ext cx="10882426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Find Your Tribe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13" name="TextBox 13"/>
          <p:cNvSpPr txBox="1"/>
          <p:nvPr/>
        </p:nvSpPr>
        <p:spPr>
          <a:xfrm>
            <a:off x="489409" y="4773619"/>
            <a:ext cx="7807606" cy="3734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those groups, kōrero:</a:t>
            </a:r>
          </a:p>
          <a:p>
            <a:pPr marL="647697" lvl="1" indent="-323848" algn="l">
              <a:lnSpc>
                <a:spcPts val="4199"/>
              </a:lnSpc>
              <a:buFont typeface="Arial"/>
              <a:buChar char="•"/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What do we seem to value most? (e.g. freedom, community, innovation, </a:t>
            </a:r>
            <a:r>
              <a:rPr lang="en-US" sz="2999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kaitiakitanga</a:t>
            </a: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, fairness</a:t>
            </a: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).</a:t>
            </a:r>
          </a:p>
          <a:p>
            <a:pPr marL="647697" lvl="1" indent="-323848" algn="l">
              <a:lnSpc>
                <a:spcPts val="4199"/>
              </a:lnSpc>
              <a:buFont typeface="Arial"/>
              <a:buChar char="•"/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If we had to choose just three shared values to define us, what would they be</a:t>
            </a:r>
          </a:p>
          <a:p>
            <a:pPr marL="647697" lvl="1" indent="-323848" algn="l">
              <a:lnSpc>
                <a:spcPts val="4199"/>
              </a:lnSpc>
              <a:buFont typeface="Arial"/>
              <a:buChar char="•"/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What could we name our group?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2739" y="3582994"/>
            <a:ext cx="8440946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Move towards the classmates closest to you.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6" name="Freeform 1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0" name="Freeform 20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43161" r="-4316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69733" y="1684126"/>
            <a:ext cx="13240075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Recognising Ideologies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13" name="TextBox 13"/>
          <p:cNvSpPr txBox="1"/>
          <p:nvPr/>
        </p:nvSpPr>
        <p:spPr>
          <a:xfrm>
            <a:off x="497889" y="3661848"/>
            <a:ext cx="10143014" cy="469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 didn't stand together because you all wanted exactly the same solutions. You stood together because you shared similar values.</a:t>
            </a:r>
          </a:p>
          <a:p>
            <a:pPr algn="l">
              <a:lnSpc>
                <a:spcPts val="4199"/>
              </a:lnSpc>
            </a:pPr>
            <a:endParaRPr lang="en-US" sz="2999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199"/>
              </a:lnSpc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But values are only one part of how people think about the world.</a:t>
            </a:r>
          </a:p>
          <a:p>
            <a:pPr algn="l">
              <a:lnSpc>
                <a:spcPts val="4199"/>
              </a:lnSpc>
            </a:pPr>
            <a:endParaRPr lang="en-US" sz="2999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199"/>
              </a:lnSpc>
            </a:pPr>
            <a:r>
              <a:rPr lang="en-US" sz="2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As a group, come up with an ideology your values represent.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5" name="Freeform 15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9" name="Freeform 19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 t="-9285" b="-9285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0063" y="-38100"/>
            <a:ext cx="3406586" cy="1162242"/>
          </a:xfrm>
          <a:custGeom>
            <a:avLst/>
            <a:gdLst/>
            <a:ahLst/>
            <a:cxnLst/>
            <a:rect l="l" t="t" r="r" b="b"/>
            <a:pathLst>
              <a:path w="3406586" h="1162242">
                <a:moveTo>
                  <a:pt x="0" y="0"/>
                </a:moveTo>
                <a:lnTo>
                  <a:pt x="3406586" y="0"/>
                </a:lnTo>
                <a:lnTo>
                  <a:pt x="3406586" y="1162242"/>
                </a:lnTo>
                <a:lnTo>
                  <a:pt x="0" y="1162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747" b="-53799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TextBox 7"/>
          <p:cNvSpPr txBox="1"/>
          <p:nvPr/>
        </p:nvSpPr>
        <p:spPr>
          <a:xfrm>
            <a:off x="320968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So, what kind of world does your group want?</a:t>
            </a:r>
          </a:p>
        </p:txBody>
      </p:sp>
      <p:sp>
        <p:nvSpPr>
          <p:cNvPr id="8" name="Freeform 8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9" name="Group 9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058444" y="6259750"/>
            <a:ext cx="10171113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Share back your decided ideologies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2109138" y="3499529"/>
            <a:ext cx="15845487" cy="49691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People come together because they share similar values and ways of thinking. Those naturally aligned groups of people are the starting point for political parties.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Political parties work out specific policies – based on their big picture vision of what Aotearoa should be like. The policies you worked out for your groups is your ideology taking shape.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big choice we all face on election day is a choice between different visions of Aotearoa. Choose the political party that is closest to your vision.</a:t>
            </a:r>
          </a:p>
        </p:txBody>
      </p:sp>
      <p:sp>
        <p:nvSpPr>
          <p:cNvPr id="4" name="Freeform 4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5" name="Group 5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186633" y="1678358"/>
            <a:ext cx="18474633" cy="1255000"/>
            <a:chOff x="0" y="0"/>
            <a:chExt cx="2883406" cy="19587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20968" y="1682350"/>
            <a:ext cx="16938332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3 Key Takeaways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3" name="Freeform 13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7" name="Freeform 17"/>
          <p:cNvSpPr/>
          <p:nvPr/>
        </p:nvSpPr>
        <p:spPr>
          <a:xfrm>
            <a:off x="457308" y="3382902"/>
            <a:ext cx="1329870" cy="1327319"/>
          </a:xfrm>
          <a:custGeom>
            <a:avLst/>
            <a:gdLst/>
            <a:ahLst/>
            <a:cxnLst/>
            <a:rect l="l" t="t" r="r" b="b"/>
            <a:pathLst>
              <a:path w="1329870" h="1327319">
                <a:moveTo>
                  <a:pt x="0" y="0"/>
                </a:moveTo>
                <a:lnTo>
                  <a:pt x="1329870" y="0"/>
                </a:lnTo>
                <a:lnTo>
                  <a:pt x="1329870" y="1327319"/>
                </a:lnTo>
                <a:lnTo>
                  <a:pt x="0" y="13273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6406" b="-15288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8" name="Freeform 18"/>
          <p:cNvSpPr/>
          <p:nvPr/>
        </p:nvSpPr>
        <p:spPr>
          <a:xfrm>
            <a:off x="457308" y="5367148"/>
            <a:ext cx="1329870" cy="1327319"/>
          </a:xfrm>
          <a:custGeom>
            <a:avLst/>
            <a:gdLst/>
            <a:ahLst/>
            <a:cxnLst/>
            <a:rect l="l" t="t" r="r" b="b"/>
            <a:pathLst>
              <a:path w="1329870" h="1327319">
                <a:moveTo>
                  <a:pt x="0" y="0"/>
                </a:moveTo>
                <a:lnTo>
                  <a:pt x="1329870" y="0"/>
                </a:lnTo>
                <a:lnTo>
                  <a:pt x="1329870" y="1327319"/>
                </a:lnTo>
                <a:lnTo>
                  <a:pt x="0" y="13273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6406" b="-15288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9" name="Freeform 19"/>
          <p:cNvSpPr/>
          <p:nvPr/>
        </p:nvSpPr>
        <p:spPr>
          <a:xfrm>
            <a:off x="457308" y="7382746"/>
            <a:ext cx="1329870" cy="1327319"/>
          </a:xfrm>
          <a:custGeom>
            <a:avLst/>
            <a:gdLst/>
            <a:ahLst/>
            <a:cxnLst/>
            <a:rect l="l" t="t" r="r" b="b"/>
            <a:pathLst>
              <a:path w="1329870" h="1327319">
                <a:moveTo>
                  <a:pt x="0" y="0"/>
                </a:moveTo>
                <a:lnTo>
                  <a:pt x="1329870" y="0"/>
                </a:lnTo>
                <a:lnTo>
                  <a:pt x="1329870" y="1327319"/>
                </a:lnTo>
                <a:lnTo>
                  <a:pt x="0" y="13273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6406" b="-15288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Freeform 20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 t="-9285" b="-9285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0063" y="-38100"/>
            <a:ext cx="3406586" cy="1162242"/>
          </a:xfrm>
          <a:custGeom>
            <a:avLst/>
            <a:gdLst/>
            <a:ahLst/>
            <a:cxnLst/>
            <a:rect l="l" t="t" r="r" b="b"/>
            <a:pathLst>
              <a:path w="3406586" h="1162242">
                <a:moveTo>
                  <a:pt x="0" y="0"/>
                </a:moveTo>
                <a:lnTo>
                  <a:pt x="3406586" y="0"/>
                </a:lnTo>
                <a:lnTo>
                  <a:pt x="3406586" y="1162242"/>
                </a:lnTo>
                <a:lnTo>
                  <a:pt x="0" y="1162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747" b="-53799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TextBox 7"/>
          <p:cNvSpPr txBox="1"/>
          <p:nvPr/>
        </p:nvSpPr>
        <p:spPr>
          <a:xfrm>
            <a:off x="320968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Next lesson, we'll explore the next question:</a:t>
            </a:r>
          </a:p>
        </p:txBody>
      </p:sp>
      <p:sp>
        <p:nvSpPr>
          <p:cNvPr id="8" name="Freeform 8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9" name="Group 9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0" y="6259750"/>
            <a:ext cx="18288000" cy="1730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How does a political party gain the power to put those ideas into action?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CF30CE-345A-500E-DC10-F872443D7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86016" y="8576686"/>
            <a:ext cx="3552329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5044156" y="3389614"/>
            <a:ext cx="8199689" cy="5475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 political party is a crew that takes it one massive step further; they are actively chasing the power to take the world you want and turn it into the actual laws of Aotearoa.</a:t>
            </a:r>
          </a:p>
          <a:p>
            <a:pPr algn="ctr">
              <a:lnSpc>
                <a:spcPts val="3919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choice we all face at election time is between parties who have different visions for the future of Aotearoa. </a:t>
            </a:r>
          </a:p>
          <a:p>
            <a:pPr algn="r">
              <a:lnSpc>
                <a:spcPts val="3919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919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As voters, we need to find the crew who shares our views.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Freeform 12"/>
          <p:cNvSpPr/>
          <p:nvPr/>
        </p:nvSpPr>
        <p:spPr>
          <a:xfrm>
            <a:off x="16095113" y="6655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2"/>
                </a:lnTo>
                <a:lnTo>
                  <a:pt x="0" y="12554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3" name="Group 13"/>
          <p:cNvGrpSpPr/>
          <p:nvPr/>
        </p:nvGrpSpPr>
        <p:grpSpPr>
          <a:xfrm>
            <a:off x="402577" y="2874174"/>
            <a:ext cx="4336779" cy="6008011"/>
            <a:chOff x="0" y="0"/>
            <a:chExt cx="4583638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84908" cy="6350000"/>
            </a:xfrm>
            <a:custGeom>
              <a:avLst/>
              <a:gdLst/>
              <a:ahLst/>
              <a:cxnLst/>
              <a:rect l="l" t="t" r="r" b="b"/>
              <a:pathLst>
                <a:path w="4584908" h="6350000">
                  <a:moveTo>
                    <a:pt x="4320537" y="0"/>
                  </a:moveTo>
                  <a:lnTo>
                    <a:pt x="263101" y="0"/>
                  </a:lnTo>
                  <a:cubicBezTo>
                    <a:pt x="117341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17341" y="6350000"/>
                    <a:pt x="263101" y="6350000"/>
                  </a:cubicBezTo>
                  <a:lnTo>
                    <a:pt x="4321454" y="6350000"/>
                  </a:lnTo>
                  <a:cubicBezTo>
                    <a:pt x="4466297" y="6350000"/>
                    <a:pt x="4584908" y="6187440"/>
                    <a:pt x="4584908" y="5985510"/>
                  </a:cubicBezTo>
                  <a:lnTo>
                    <a:pt x="4584908" y="364490"/>
                  </a:lnTo>
                  <a:cubicBezTo>
                    <a:pt x="4583638" y="162560"/>
                    <a:pt x="4466297" y="0"/>
                    <a:pt x="4320537" y="0"/>
                  </a:cubicBezTo>
                  <a:close/>
                </a:path>
              </a:pathLst>
            </a:custGeom>
            <a:blipFill>
              <a:blip r:embed="rId5"/>
              <a:stretch>
                <a:fillRect l="-10881" r="-1088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548644" y="2874174"/>
            <a:ext cx="4336779" cy="6008011"/>
            <a:chOff x="0" y="0"/>
            <a:chExt cx="4583638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584908" cy="6350000"/>
            </a:xfrm>
            <a:custGeom>
              <a:avLst/>
              <a:gdLst/>
              <a:ahLst/>
              <a:cxnLst/>
              <a:rect l="l" t="t" r="r" b="b"/>
              <a:pathLst>
                <a:path w="4584908" h="6350000">
                  <a:moveTo>
                    <a:pt x="4320537" y="0"/>
                  </a:moveTo>
                  <a:lnTo>
                    <a:pt x="263101" y="0"/>
                  </a:lnTo>
                  <a:cubicBezTo>
                    <a:pt x="117341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17341" y="6350000"/>
                    <a:pt x="263101" y="6350000"/>
                  </a:cubicBezTo>
                  <a:lnTo>
                    <a:pt x="4321454" y="6350000"/>
                  </a:lnTo>
                  <a:cubicBezTo>
                    <a:pt x="4466297" y="6350000"/>
                    <a:pt x="4584908" y="6187440"/>
                    <a:pt x="4584908" y="5985510"/>
                  </a:cubicBezTo>
                  <a:lnTo>
                    <a:pt x="4584908" y="364490"/>
                  </a:lnTo>
                  <a:cubicBezTo>
                    <a:pt x="4583638" y="162560"/>
                    <a:pt x="4466297" y="0"/>
                    <a:pt x="4320537" y="0"/>
                  </a:cubicBezTo>
                  <a:close/>
                </a:path>
              </a:pathLst>
            </a:custGeom>
            <a:blipFill>
              <a:blip r:embed="rId6"/>
              <a:stretch>
                <a:fillRect t="-54" b="-54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-186633" y="1371523"/>
            <a:ext cx="18474633" cy="1255000"/>
            <a:chOff x="0" y="0"/>
            <a:chExt cx="2883406" cy="195873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90063" y="1354484"/>
            <a:ext cx="15758978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world you want - parties</a:t>
            </a:r>
          </a:p>
        </p:txBody>
      </p:sp>
      <p:sp>
        <p:nvSpPr>
          <p:cNvPr id="21" name="Freeform 21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 t="-9285" b="-9285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" name="Freeform 3"/>
          <p:cNvSpPr/>
          <p:nvPr/>
        </p:nvSpPr>
        <p:spPr>
          <a:xfrm>
            <a:off x="90063" y="-38100"/>
            <a:ext cx="3406586" cy="1162242"/>
          </a:xfrm>
          <a:custGeom>
            <a:avLst/>
            <a:gdLst/>
            <a:ahLst/>
            <a:cxnLst/>
            <a:rect l="l" t="t" r="r" b="b"/>
            <a:pathLst>
              <a:path w="3406586" h="1162242">
                <a:moveTo>
                  <a:pt x="0" y="0"/>
                </a:moveTo>
                <a:lnTo>
                  <a:pt x="3406586" y="0"/>
                </a:lnTo>
                <a:lnTo>
                  <a:pt x="3406586" y="1162242"/>
                </a:lnTo>
                <a:lnTo>
                  <a:pt x="0" y="1162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747" b="-53799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4" name="Freeform 4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5" name="Group 5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9" name="Freeform 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819744" y="6042306"/>
            <a:ext cx="10550823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Are political parties really confusing?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87852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Let’s take a look at how this works in Aotearoa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86016" y="8576686"/>
            <a:ext cx="3552329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grpSp>
        <p:nvGrpSpPr>
          <p:cNvPr id="3" name="Group 3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652855" y="257394"/>
            <a:ext cx="6973157" cy="8624791"/>
            <a:chOff x="0" y="0"/>
            <a:chExt cx="5133985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135255" cy="6350000"/>
            </a:xfrm>
            <a:custGeom>
              <a:avLst/>
              <a:gdLst/>
              <a:ahLst/>
              <a:cxnLst/>
              <a:rect l="l" t="t" r="r" b="b"/>
              <a:pathLst>
                <a:path w="5135255" h="6350000">
                  <a:moveTo>
                    <a:pt x="4839294" y="0"/>
                  </a:moveTo>
                  <a:lnTo>
                    <a:pt x="294691" y="0"/>
                  </a:lnTo>
                  <a:cubicBezTo>
                    <a:pt x="13143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430" y="6350000"/>
                    <a:pt x="294691" y="6350000"/>
                  </a:cubicBezTo>
                  <a:lnTo>
                    <a:pt x="4840322" y="6350000"/>
                  </a:lnTo>
                  <a:cubicBezTo>
                    <a:pt x="5002555" y="6350000"/>
                    <a:pt x="5135255" y="6187440"/>
                    <a:pt x="5135255" y="5985510"/>
                  </a:cubicBezTo>
                  <a:lnTo>
                    <a:pt x="5135255" y="364490"/>
                  </a:lnTo>
                  <a:cubicBezTo>
                    <a:pt x="5133985" y="162560"/>
                    <a:pt x="5002555" y="0"/>
                    <a:pt x="4839294" y="0"/>
                  </a:cubicBezTo>
                  <a:close/>
                </a:path>
              </a:pathLst>
            </a:custGeom>
            <a:blipFill>
              <a:blip r:embed="rId2"/>
              <a:stretch>
                <a:fillRect t="-6062" b="-6062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5113" y="6655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2"/>
                </a:lnTo>
                <a:lnTo>
                  <a:pt x="0" y="12554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TextBox 9"/>
          <p:cNvSpPr txBox="1"/>
          <p:nvPr/>
        </p:nvSpPr>
        <p:spPr>
          <a:xfrm>
            <a:off x="761735" y="1654562"/>
            <a:ext cx="9285958" cy="7469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Think of political parties like squads that team up based on a shared game plan - or destination. In politics, that game plan is called an ideology — just a fancy word for how the world should work and how society should be run.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You've probably heard of a few, like conservatism, socialism, or environmentalism.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 political party uses its ideology as a master blueprint. It shapes what laws they want to pass and what they promise you when they're running for election. 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At the end of the day, political parties are just </a:t>
            </a:r>
            <a:r>
              <a:rPr lang="en-US" sz="2799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organised</a:t>
            </a:r>
            <a:r>
              <a:rPr lang="en-US" sz="27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teams trying to put their big ideas into action.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1" name="Freeform 11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5" name="Freeform 15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 t="-9285" b="-9285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0063" y="-38100"/>
            <a:ext cx="3406586" cy="1162242"/>
          </a:xfrm>
          <a:custGeom>
            <a:avLst/>
            <a:gdLst/>
            <a:ahLst/>
            <a:cxnLst/>
            <a:rect l="l" t="t" r="r" b="b"/>
            <a:pathLst>
              <a:path w="3406586" h="1162242">
                <a:moveTo>
                  <a:pt x="0" y="0"/>
                </a:moveTo>
                <a:lnTo>
                  <a:pt x="3406586" y="0"/>
                </a:lnTo>
                <a:lnTo>
                  <a:pt x="3406586" y="1162242"/>
                </a:lnTo>
                <a:lnTo>
                  <a:pt x="0" y="1162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747" b="-53799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TextBox 7"/>
          <p:cNvSpPr txBox="1"/>
          <p:nvPr/>
        </p:nvSpPr>
        <p:spPr>
          <a:xfrm>
            <a:off x="320968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But what are parties actually based on?</a:t>
            </a:r>
          </a:p>
        </p:txBody>
      </p:sp>
      <p:sp>
        <p:nvSpPr>
          <p:cNvPr id="8" name="Freeform 8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9" name="Group 9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671492" y="6259750"/>
            <a:ext cx="7053908" cy="844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HINT: It’s all about ideas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45" y="1487297"/>
            <a:ext cx="18280018" cy="2660665"/>
            <a:chOff x="0" y="0"/>
            <a:chExt cx="2853031" cy="415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3031" cy="415260"/>
            </a:xfrm>
            <a:custGeom>
              <a:avLst/>
              <a:gdLst/>
              <a:ahLst/>
              <a:cxnLst/>
              <a:rect l="l" t="t" r="r" b="b"/>
              <a:pathLst>
                <a:path w="2853031" h="415260">
                  <a:moveTo>
                    <a:pt x="0" y="0"/>
                  </a:moveTo>
                  <a:lnTo>
                    <a:pt x="2853031" y="0"/>
                  </a:lnTo>
                  <a:lnTo>
                    <a:pt x="2853031" y="415260"/>
                  </a:lnTo>
                  <a:lnTo>
                    <a:pt x="0" y="415260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53031" cy="4438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6" name="Group 6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4124816" y="4513026"/>
            <a:ext cx="1655105" cy="1655105"/>
          </a:xfrm>
          <a:custGeom>
            <a:avLst/>
            <a:gdLst/>
            <a:ahLst/>
            <a:cxnLst/>
            <a:rect l="l" t="t" r="r" b="b"/>
            <a:pathLst>
              <a:path w="1655105" h="1655105">
                <a:moveTo>
                  <a:pt x="0" y="0"/>
                </a:moveTo>
                <a:lnTo>
                  <a:pt x="1655105" y="0"/>
                </a:lnTo>
                <a:lnTo>
                  <a:pt x="1655105" y="1655105"/>
                </a:lnTo>
                <a:lnTo>
                  <a:pt x="0" y="165510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8235408" y="4513026"/>
            <a:ext cx="1688883" cy="1655105"/>
          </a:xfrm>
          <a:custGeom>
            <a:avLst/>
            <a:gdLst/>
            <a:ahLst/>
            <a:cxnLst/>
            <a:rect l="l" t="t" r="r" b="b"/>
            <a:pathLst>
              <a:path w="1688883" h="1655105">
                <a:moveTo>
                  <a:pt x="0" y="0"/>
                </a:moveTo>
                <a:lnTo>
                  <a:pt x="1688883" y="0"/>
                </a:lnTo>
                <a:lnTo>
                  <a:pt x="1688883" y="1655105"/>
                </a:lnTo>
                <a:lnTo>
                  <a:pt x="0" y="165510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1" name="Freeform 11"/>
          <p:cNvSpPr/>
          <p:nvPr/>
        </p:nvSpPr>
        <p:spPr>
          <a:xfrm>
            <a:off x="2100647" y="4509912"/>
            <a:ext cx="1935796" cy="1655105"/>
          </a:xfrm>
          <a:custGeom>
            <a:avLst/>
            <a:gdLst/>
            <a:ahLst/>
            <a:cxnLst/>
            <a:rect l="l" t="t" r="r" b="b"/>
            <a:pathLst>
              <a:path w="1935796" h="1655105">
                <a:moveTo>
                  <a:pt x="0" y="0"/>
                </a:moveTo>
                <a:lnTo>
                  <a:pt x="1935795" y="0"/>
                </a:lnTo>
                <a:lnTo>
                  <a:pt x="1935795" y="1655105"/>
                </a:lnTo>
                <a:lnTo>
                  <a:pt x="0" y="165510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2" name="TextBox 12"/>
          <p:cNvSpPr txBox="1"/>
          <p:nvPr/>
        </p:nvSpPr>
        <p:spPr>
          <a:xfrm>
            <a:off x="449240" y="1570664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Personal Values to Shared Ideologies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95400" y="6963793"/>
            <a:ext cx="4079689" cy="172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 starts with you. What do you personally believe is fair, just, and necessary for a good society?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124428" y="6963793"/>
            <a:ext cx="4283280" cy="172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 talk to friends, whānau, and community members and </a:t>
            </a:r>
            <a:r>
              <a:rPr lang="en-US" sz="2499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realise</a:t>
            </a:r>
            <a:r>
              <a:rPr lang="en-US" sz="24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you share similar concerns and hopes.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038992" y="6977107"/>
            <a:ext cx="4452857" cy="172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These individual beliefs combine to form a broader, unified view of how the world should operate together.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75451" y="6402143"/>
            <a:ext cx="4054600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3359"/>
              </a:lnSpc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 Personal Values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861335" y="6402143"/>
            <a:ext cx="4721065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80" lvl="1"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2. Finding Connection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042543" y="6409417"/>
            <a:ext cx="4070005" cy="388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80" lvl="1" algn="l">
              <a:lnSpc>
                <a:spcPts val="3359"/>
              </a:lnSpc>
            </a:pPr>
            <a:r>
              <a:rPr lang="en-US" sz="2400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3. Shared Ideology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20" name="Freeform 20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4" name="Freeform 24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9795" y="1285813"/>
            <a:ext cx="18336845" cy="2672465"/>
            <a:chOff x="0" y="0"/>
            <a:chExt cx="2861900" cy="4171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61901" cy="417102"/>
            </a:xfrm>
            <a:custGeom>
              <a:avLst/>
              <a:gdLst/>
              <a:ahLst/>
              <a:cxnLst/>
              <a:rect l="l" t="t" r="r" b="b"/>
              <a:pathLst>
                <a:path w="2861901" h="417102">
                  <a:moveTo>
                    <a:pt x="0" y="0"/>
                  </a:moveTo>
                  <a:lnTo>
                    <a:pt x="2861901" y="0"/>
                  </a:lnTo>
                  <a:lnTo>
                    <a:pt x="2861901" y="417102"/>
                  </a:lnTo>
                  <a:lnTo>
                    <a:pt x="0" y="417102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61900" cy="4456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525" y="5313624"/>
            <a:ext cx="11664011" cy="2206707"/>
            <a:chOff x="0" y="0"/>
            <a:chExt cx="1820446" cy="34440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20446" cy="344409"/>
            </a:xfrm>
            <a:custGeom>
              <a:avLst/>
              <a:gdLst/>
              <a:ahLst/>
              <a:cxnLst/>
              <a:rect l="l" t="t" r="r" b="b"/>
              <a:pathLst>
                <a:path w="1820446" h="344409">
                  <a:moveTo>
                    <a:pt x="0" y="0"/>
                  </a:moveTo>
                  <a:lnTo>
                    <a:pt x="1820446" y="0"/>
                  </a:lnTo>
                  <a:lnTo>
                    <a:pt x="1820446" y="344409"/>
                  </a:lnTo>
                  <a:lnTo>
                    <a:pt x="0" y="344409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820446" cy="3729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42986" r="-42986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40018" y="1355747"/>
            <a:ext cx="10882426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Party Formation = Shared Ideologies</a:t>
            </a:r>
          </a:p>
        </p:txBody>
      </p:sp>
      <p:sp>
        <p:nvSpPr>
          <p:cNvPr id="12" name="Freeform 12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3" name="Group 13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340018" y="5472764"/>
            <a:ext cx="10430548" cy="1660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21"/>
              </a:lnSpc>
            </a:pPr>
            <a:r>
              <a:rPr lang="en-US" sz="2372" dirty="0">
                <a:solidFill>
                  <a:srgbClr val="000000"/>
                </a:solidFill>
                <a:latin typeface="PODIUM Sharp 7.9" panose="00000805000000000000" pitchFamily="50" charset="0"/>
                <a:ea typeface="PODIUM Sharp Bold"/>
                <a:cs typeface="PODIUM Sharp Bold"/>
                <a:sym typeface="PODIUM Sharp Bold"/>
              </a:rPr>
              <a:t>An ideology is just an idea until people </a:t>
            </a:r>
            <a:r>
              <a:rPr lang="en-US" sz="2372" dirty="0" err="1">
                <a:solidFill>
                  <a:srgbClr val="000000"/>
                </a:solidFill>
                <a:latin typeface="PODIUM Sharp 7.9" panose="00000805000000000000" pitchFamily="50" charset="0"/>
                <a:ea typeface="PODIUM Sharp Bold"/>
                <a:cs typeface="PODIUM Sharp Bold"/>
                <a:sym typeface="PODIUM Sharp Bold"/>
              </a:rPr>
              <a:t>organise</a:t>
            </a:r>
            <a:r>
              <a:rPr lang="en-US" sz="2372" dirty="0">
                <a:solidFill>
                  <a:srgbClr val="000000"/>
                </a:solidFill>
                <a:latin typeface="PODIUM Sharp 7.9" panose="00000805000000000000" pitchFamily="50" charset="0"/>
                <a:ea typeface="PODIUM Sharp Bold"/>
                <a:cs typeface="PODIUM Sharp Bold"/>
                <a:sym typeface="PODIUM Sharp Bold"/>
              </a:rPr>
              <a:t> behind it. Political parties are essentially structured groups of people who share the same ideology and want to turn it into reality through political power.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9" name="Freeform 1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3" name="Freeform 23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0968" y="6743804"/>
            <a:ext cx="17338116" cy="2138381"/>
            <a:chOff x="0" y="0"/>
            <a:chExt cx="2706025" cy="33374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6025" cy="333745"/>
            </a:xfrm>
            <a:custGeom>
              <a:avLst/>
              <a:gdLst/>
              <a:ahLst/>
              <a:cxnLst/>
              <a:rect l="l" t="t" r="r" b="b"/>
              <a:pathLst>
                <a:path w="2706025" h="333745">
                  <a:moveTo>
                    <a:pt x="0" y="0"/>
                  </a:moveTo>
                  <a:lnTo>
                    <a:pt x="2706025" y="0"/>
                  </a:lnTo>
                  <a:lnTo>
                    <a:pt x="2706025" y="333745"/>
                  </a:lnTo>
                  <a:lnTo>
                    <a:pt x="0" y="333745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706025" cy="3623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86633" y="1371523"/>
            <a:ext cx="18474633" cy="1255000"/>
            <a:chOff x="0" y="0"/>
            <a:chExt cx="2883406" cy="19587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83406" cy="195873"/>
            </a:xfrm>
            <a:custGeom>
              <a:avLst/>
              <a:gdLst/>
              <a:ahLst/>
              <a:cxnLst/>
              <a:rect l="l" t="t" r="r" b="b"/>
              <a:pathLst>
                <a:path w="2883406" h="195873">
                  <a:moveTo>
                    <a:pt x="0" y="0"/>
                  </a:moveTo>
                  <a:lnTo>
                    <a:pt x="2883406" y="0"/>
                  </a:lnTo>
                  <a:lnTo>
                    <a:pt x="2883406" y="195873"/>
                  </a:lnTo>
                  <a:lnTo>
                    <a:pt x="0" y="195873"/>
                  </a:lnTo>
                  <a:close/>
                </a:path>
              </a:pathLst>
            </a:custGeom>
            <a:solidFill>
              <a:srgbClr val="50236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883406" cy="224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033644" y="257394"/>
            <a:ext cx="6959081" cy="8624791"/>
            <a:chOff x="0" y="0"/>
            <a:chExt cx="5123622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124892" cy="6350000"/>
            </a:xfrm>
            <a:custGeom>
              <a:avLst/>
              <a:gdLst/>
              <a:ahLst/>
              <a:cxnLst/>
              <a:rect l="l" t="t" r="r" b="b"/>
              <a:pathLst>
                <a:path w="5124892" h="6350000">
                  <a:moveTo>
                    <a:pt x="4829526" y="0"/>
                  </a:moveTo>
                  <a:lnTo>
                    <a:pt x="294096" y="0"/>
                  </a:lnTo>
                  <a:cubicBezTo>
                    <a:pt x="131165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31165" y="6350000"/>
                    <a:pt x="294096" y="6350000"/>
                  </a:cubicBezTo>
                  <a:lnTo>
                    <a:pt x="4830551" y="6350000"/>
                  </a:lnTo>
                  <a:cubicBezTo>
                    <a:pt x="4992457" y="6350000"/>
                    <a:pt x="5124892" y="6187440"/>
                    <a:pt x="5124892" y="5985510"/>
                  </a:cubicBezTo>
                  <a:lnTo>
                    <a:pt x="5124892" y="364490"/>
                  </a:lnTo>
                  <a:cubicBezTo>
                    <a:pt x="5123622" y="162560"/>
                    <a:pt x="4992457" y="0"/>
                    <a:pt x="4829526" y="0"/>
                  </a:cubicBezTo>
                  <a:close/>
                </a:path>
              </a:pathLst>
            </a:custGeom>
            <a:blipFill>
              <a:blip r:embed="rId2"/>
              <a:stretch>
                <a:fillRect l="-63429" r="-866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20968" y="1377291"/>
            <a:ext cx="10882426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What Are Policies?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93356" y="7236398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endParaRPr/>
          </a:p>
        </p:txBody>
      </p:sp>
      <p:sp>
        <p:nvSpPr>
          <p:cNvPr id="12" name="Freeform 12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3" name="Group 13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C668F9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704986" y="3434848"/>
            <a:ext cx="9396324" cy="2453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If an ideology is the destination, policies are the roadmap to get there.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Policies are the specific rules, laws, and spending plans a party promises to introduce if they win power.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04986" y="6911294"/>
            <a:ext cx="10114389" cy="174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PODIUM Sharp 7.9" panose="00000805000000000000" pitchFamily="50" charset="0"/>
                <a:ea typeface="PODIUM Sharp Bold"/>
                <a:cs typeface="PODIUM Sharp Bold"/>
                <a:sym typeface="PODIUM Sharp Bold"/>
              </a:rPr>
              <a:t>For example: If a party's ideology is environmentalism (i.e. protecting the environment) one policy might be "banning single-use plastics."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9" name="Freeform 1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3" name="Freeform 23"/>
          <p:cNvSpPr/>
          <p:nvPr/>
        </p:nvSpPr>
        <p:spPr>
          <a:xfrm>
            <a:off x="9525" y="0"/>
            <a:ext cx="4162711" cy="1304971"/>
          </a:xfrm>
          <a:custGeom>
            <a:avLst/>
            <a:gdLst/>
            <a:ahLst/>
            <a:cxnLst/>
            <a:rect l="l" t="t" r="r" b="b"/>
            <a:pathLst>
              <a:path w="4162711" h="1304971">
                <a:moveTo>
                  <a:pt x="0" y="0"/>
                </a:moveTo>
                <a:lnTo>
                  <a:pt x="4162711" y="0"/>
                </a:lnTo>
                <a:lnTo>
                  <a:pt x="4162711" y="1304971"/>
                </a:lnTo>
                <a:lnTo>
                  <a:pt x="0" y="13049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0686" b="-54870"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3c03ba-9389-47f8-8bfa-679f0139d8ec">
      <Terms xmlns="http://schemas.microsoft.com/office/infopath/2007/PartnerControls"/>
    </lcf76f155ced4ddcb4097134ff3c332f>
    <TaxCatchAll xmlns="a6f2ffd9-2f5b-486d-840d-40abbe7430f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75963BDEB16A43A3D8AF0277231DCC" ma:contentTypeVersion="14" ma:contentTypeDescription="Create a new document." ma:contentTypeScope="" ma:versionID="89b8695ca310c4554b47e87f6b7710f3">
  <xsd:schema xmlns:xsd="http://www.w3.org/2001/XMLSchema" xmlns:xs="http://www.w3.org/2001/XMLSchema" xmlns:p="http://schemas.microsoft.com/office/2006/metadata/properties" xmlns:ns2="2f3c03ba-9389-47f8-8bfa-679f0139d8ec" xmlns:ns3="a6f2ffd9-2f5b-486d-840d-40abbe7430f6" targetNamespace="http://schemas.microsoft.com/office/2006/metadata/properties" ma:root="true" ma:fieldsID="aac6cb70e8e93757107b0352e9c366cc" ns2:_="" ns3:_="">
    <xsd:import namespace="2f3c03ba-9389-47f8-8bfa-679f0139d8ec"/>
    <xsd:import namespace="a6f2ffd9-2f5b-486d-840d-40abbe7430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3c03ba-9389-47f8-8bfa-679f0139d8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1d54daa-9129-46ab-ad12-f6aa5852b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f2ffd9-2f5b-486d-840d-40abbe7430f6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2749114-4968-4d7d-9484-d753079ad2ac}" ma:internalName="TaxCatchAll" ma:showField="CatchAllData" ma:web="a6f2ffd9-2f5b-486d-840d-40abbe7430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D26675-935B-406B-BC9D-B6E849D953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2DB22-90B1-49AF-8001-DBFA6F0B177E}">
  <ds:schemaRefs>
    <ds:schemaRef ds:uri="http://schemas.microsoft.com/office/2006/metadata/properties"/>
    <ds:schemaRef ds:uri="http://schemas.microsoft.com/office/infopath/2007/PartnerControls"/>
    <ds:schemaRef ds:uri="2f3c03ba-9389-47f8-8bfa-679f0139d8ec"/>
    <ds:schemaRef ds:uri="a6f2ffd9-2f5b-486d-840d-40abbe7430f6"/>
  </ds:schemaRefs>
</ds:datastoreItem>
</file>

<file path=customXml/itemProps3.xml><?xml version="1.0" encoding="utf-8"?>
<ds:datastoreItem xmlns:ds="http://schemas.openxmlformats.org/officeDocument/2006/customXml" ds:itemID="{43668411-10C2-4E77-82B6-480AC4EDF0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3c03ba-9389-47f8-8bfa-679f0139d8ec"/>
    <ds:schemaRef ds:uri="a6f2ffd9-2f5b-486d-840d-40abbe7430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1447</Words>
  <Application>Microsoft Office PowerPoint</Application>
  <PresentationFormat>Custom</PresentationFormat>
  <Paragraphs>210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Waha_Display_Heading</vt:lpstr>
      <vt:lpstr>Bio Sans</vt:lpstr>
      <vt:lpstr>Calibri</vt:lpstr>
      <vt:lpstr>Arial</vt:lpstr>
      <vt:lpstr>PODIUM Sharp Bold</vt:lpstr>
      <vt:lpstr>PODIUM Sharp 7.9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Generation Vote Bento 1 Where do you stand?</dc:title>
  <cp:lastModifiedBy>Gretchen Carroll</cp:lastModifiedBy>
  <cp:revision>2</cp:revision>
  <dcterms:created xsi:type="dcterms:W3CDTF">2006-08-16T00:00:00Z</dcterms:created>
  <dcterms:modified xsi:type="dcterms:W3CDTF">2026-08-02T21:22:56Z</dcterms:modified>
  <dc:identifier>DAHOpjKM3tQ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0x0101007475963BDEB16A43A3D8AF0277231DCC</vt:lpwstr>
  </property>
</Properties>
</file>